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8" r:id="rId5"/>
    <p:sldId id="259" r:id="rId6"/>
    <p:sldId id="262" r:id="rId7"/>
    <p:sldId id="263" r:id="rId8"/>
    <p:sldId id="264" r:id="rId9"/>
    <p:sldId id="266" r:id="rId10"/>
    <p:sldId id="267" r:id="rId11"/>
    <p:sldId id="268" r:id="rId12"/>
    <p:sldId id="269" r:id="rId13"/>
    <p:sldId id="270" r:id="rId14"/>
    <p:sldId id="271" r:id="rId15"/>
    <p:sldId id="272" r:id="rId16"/>
    <p:sldId id="314" r:id="rId17"/>
  </p:sldIdLst>
  <p:sldSz cx="6858000" cy="5143500"/>
  <p:notesSz cx="70104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521415D9-36F7-43E2-AB2F-B90AF26B5E84}">
      <p14:sectionLst xmlns:p14="http://schemas.microsoft.com/office/powerpoint/2010/main">
        <p14:section name="Instructor Slides" id="{0CD38B2A-FD3D-47FC-874A-55ED388CA54A}">
          <p14:sldIdLst>
            <p14:sldId id="258"/>
            <p14:sldId id="259"/>
          </p14:sldIdLst>
        </p14:section>
        <p14:section name="Introduction" id="{1C444CFF-8669-4B5D-B97C-B4E65AC35560}">
          <p14:sldIdLst>
            <p14:sldId id="262"/>
            <p14:sldId id="263"/>
            <p14:sldId id="264"/>
          </p14:sldIdLst>
        </p14:section>
        <p14:section name="Critical Event Reporting" id="{54FF34F4-9342-4245-B467-0289D44E314B}">
          <p14:sldIdLst>
            <p14:sldId id="266"/>
            <p14:sldId id="267"/>
            <p14:sldId id="268"/>
            <p14:sldId id="269"/>
            <p14:sldId id="270"/>
            <p14:sldId id="271"/>
            <p14:sldId id="272"/>
          </p14:sldIdLst>
        </p14:section>
        <p14:section name="Conclusion" id="{03D0C6FD-90FE-4434-9DFB-903E68F8D1AA}">
          <p14:sldIdLst>
            <p14:sldId id="314"/>
          </p14:sldIdLst>
        </p14:section>
      </p14:sectionLst>
    </p:ext>
    <p:ext uri="{EFAFB233-063F-42B5-8137-9DF3F51BA10A}">
      <p15:sldGuideLst xmlns:p15="http://schemas.microsoft.com/office/powerpoint/2012/main">
        <p15:guide id="1" orient="horz" pos="1572" userDrawn="1">
          <p15:clr>
            <a:srgbClr val="A4A3A4"/>
          </p15:clr>
        </p15:guide>
        <p15:guide id="2" pos="2208" userDrawn="1">
          <p15:clr>
            <a:srgbClr val="A4A3A4"/>
          </p15:clr>
        </p15:guide>
        <p15:guide id="4" orient="horz" pos="1668" userDrawn="1">
          <p15:clr>
            <a:srgbClr val="A4A3A4"/>
          </p15:clr>
        </p15:guide>
        <p15:guide id="5" pos="2112" userDrawn="1">
          <p15:clr>
            <a:srgbClr val="A4A3A4"/>
          </p15:clr>
        </p15:guide>
        <p15:guide id="6" orient="horz" pos="468" userDrawn="1">
          <p15:clr>
            <a:srgbClr val="A4A3A4"/>
          </p15:clr>
        </p15:guide>
        <p15:guide id="7" orient="horz" pos="27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E71"/>
    <a:srgbClr val="7FB539"/>
    <a:srgbClr val="F89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9696" autoAdjust="0"/>
  </p:normalViewPr>
  <p:slideViewPr>
    <p:cSldViewPr snapToGrid="0" snapToObjects="1">
      <p:cViewPr varScale="1">
        <p:scale>
          <a:sx n="131" d="100"/>
          <a:sy n="131" d="100"/>
        </p:scale>
        <p:origin x="948" y="126"/>
      </p:cViewPr>
      <p:guideLst>
        <p:guide orient="horz" pos="1572"/>
        <p:guide pos="2208"/>
        <p:guide orient="horz" pos="1668"/>
        <p:guide pos="2112"/>
        <p:guide orient="horz" pos="468"/>
        <p:guide orient="horz" pos="2772"/>
      </p:guideLst>
    </p:cSldViewPr>
  </p:slideViewPr>
  <p:notesTextViewPr>
    <p:cViewPr>
      <p:scale>
        <a:sx n="1" d="1"/>
        <a:sy n="1" d="1"/>
      </p:scale>
      <p:origin x="0" y="0"/>
    </p:cViewPr>
  </p:notesTextViewPr>
  <p:notesViewPr>
    <p:cSldViewPr snapToGrid="0" snapToObjects="1">
      <p:cViewPr varScale="1">
        <p:scale>
          <a:sx n="87" d="100"/>
          <a:sy n="87"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172FC22A-CF4D-436D-B346-45F8B1BD7F97}" type="datetimeFigureOut">
              <a:rPr lang="en-US" altLang="en-US"/>
              <a:pPr/>
              <a:t>09-Feb-2018</a:t>
            </a:fld>
            <a:endParaRPr lang="en-US" alt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9FB00956-D674-4D49-A34D-414DBB25F012}" type="slidenum">
              <a:rPr lang="en-US" altLang="en-US"/>
              <a:pPr/>
              <a:t>‹#›</a:t>
            </a:fld>
            <a:endParaRPr lang="en-US" altLang="en-US"/>
          </a:p>
        </p:txBody>
      </p:sp>
    </p:spTree>
    <p:extLst>
      <p:ext uri="{BB962C8B-B14F-4D97-AF65-F5344CB8AC3E}">
        <p14:creationId xmlns:p14="http://schemas.microsoft.com/office/powerpoint/2010/main" val="3294736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4048725D-B71C-4A83-82F0-8F015FDF6D6A}" type="datetimeFigureOut">
              <a:rPr lang="en-US" altLang="en-US"/>
              <a:pPr/>
              <a:t>09-Feb-2018</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1D8F5316-E039-4E41-A93C-CB62D5FD6DAB}" type="slidenum">
              <a:rPr lang="en-US" altLang="en-US"/>
              <a:pPr/>
              <a:t>‹#›</a:t>
            </a:fld>
            <a:endParaRPr lang="en-US" altLang="en-US"/>
          </a:p>
        </p:txBody>
      </p:sp>
    </p:spTree>
    <p:extLst>
      <p:ext uri="{BB962C8B-B14F-4D97-AF65-F5344CB8AC3E}">
        <p14:creationId xmlns:p14="http://schemas.microsoft.com/office/powerpoint/2010/main" val="290795114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S PGothic"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ltLang="en-US" b="1" dirty="0"/>
              <a:t>[Hide or delete this slide if you are projecting this presentation as a slide show for driver training.]</a:t>
            </a:r>
          </a:p>
          <a:p>
            <a:endParaRPr lang="en-US" altLang="en-US" dirty="0"/>
          </a:p>
          <a:p>
            <a:r>
              <a:rPr lang="en-US" altLang="en-US" i="1" dirty="0"/>
              <a:t>To Hide a slide</a:t>
            </a:r>
            <a:r>
              <a:rPr lang="en-US" altLang="en-US" i="1" baseline="0" dirty="0"/>
              <a:t> from presenting, r</a:t>
            </a:r>
            <a:r>
              <a:rPr lang="en-US" altLang="en-US" i="1" dirty="0"/>
              <a:t>ight click on the slide thumbnail</a:t>
            </a:r>
            <a:r>
              <a:rPr lang="en-US" altLang="en-US" i="1" baseline="0" dirty="0"/>
              <a:t> in normal view and choose Hide Slide.</a:t>
            </a:r>
            <a:endParaRPr lang="en-US" altLang="en-US" i="1" dirty="0"/>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1</a:t>
            </a:fld>
            <a:endParaRPr lang="en-US" altLang="en-US"/>
          </a:p>
        </p:txBody>
      </p:sp>
    </p:spTree>
    <p:extLst>
      <p:ext uri="{BB962C8B-B14F-4D97-AF65-F5344CB8AC3E}">
        <p14:creationId xmlns:p14="http://schemas.microsoft.com/office/powerpoint/2010/main" val="273076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a:t>[Print this slide to help you cover all of the important topics. Hide or delete it if you are projecting this presentation as a slide show for driver training.]</a:t>
            </a:r>
          </a:p>
          <a:p>
            <a:r>
              <a:rPr lang="en-US" dirty="0"/>
              <a:t>[Find out in advance which sensors and events your company uses.]</a:t>
            </a:r>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2</a:t>
            </a:fld>
            <a:endParaRPr lang="en-US" altLang="en-US"/>
          </a:p>
        </p:txBody>
      </p:sp>
    </p:spTree>
    <p:extLst>
      <p:ext uri="{BB962C8B-B14F-4D97-AF65-F5344CB8AC3E}">
        <p14:creationId xmlns:p14="http://schemas.microsoft.com/office/powerpoint/2010/main" val="3399182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eaLnBrk="1" hangingPunct="1">
              <a:spcBef>
                <a:spcPct val="0"/>
              </a:spcBef>
            </a:pPr>
            <a:r>
              <a:rPr lang="en-US" altLang="en-US" dirty="0"/>
              <a:t>Review safety procedures.</a:t>
            </a:r>
          </a:p>
          <a:p>
            <a:pPr eaLnBrk="1" hangingPunct="1">
              <a:spcBef>
                <a:spcPct val="0"/>
              </a:spcBef>
            </a:pPr>
            <a:r>
              <a:rPr lang="en-US" altLang="en-US" dirty="0"/>
              <a:t>Text-to-speech improves the driver’s productivity and safety as they can safely listen to all or part of the message and determine its importance. They only need to pull off the road if it needs immediate response.</a:t>
            </a:r>
          </a:p>
          <a:p>
            <a:pPr eaLnBrk="1" hangingPunct="1">
              <a:spcBef>
                <a:spcPct val="0"/>
              </a:spcBef>
            </a:pPr>
            <a:r>
              <a:rPr lang="en-US" altLang="en-US" dirty="0"/>
              <a:t>The team’s non-driver can safely operate the IVG while the truck is moving.</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4</a:t>
            </a:fld>
            <a:endParaRPr lang="en-US" altLang="en-US"/>
          </a:p>
        </p:txBody>
      </p:sp>
    </p:spTree>
    <p:extLst>
      <p:ext uri="{BB962C8B-B14F-4D97-AF65-F5344CB8AC3E}">
        <p14:creationId xmlns:p14="http://schemas.microsoft.com/office/powerpoint/2010/main" val="169475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altLang="en-US" dirty="0"/>
              <a:t>The goal above corresponds to an IVG application covered in this presentation. Each application section has an instructor training checklist (found at the beginning</a:t>
            </a:r>
            <a:r>
              <a:rPr lang="en-US" altLang="en-US" baseline="0" dirty="0"/>
              <a:t> of this presentation)</a:t>
            </a:r>
            <a:r>
              <a:rPr lang="en-US" altLang="en-US" dirty="0"/>
              <a:t> to help you train the application in detail. If your company doesn’t use all of the applications in this presentation, remove the section slides and adjust the goal statements. Add your own goals if desired. </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5</a:t>
            </a:fld>
            <a:endParaRPr lang="en-US" altLang="en-US"/>
          </a:p>
        </p:txBody>
      </p:sp>
    </p:spTree>
    <p:extLst>
      <p:ext uri="{BB962C8B-B14F-4D97-AF65-F5344CB8AC3E}">
        <p14:creationId xmlns:p14="http://schemas.microsoft.com/office/powerpoint/2010/main" val="157917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altLang="en-US" b="1" dirty="0"/>
              <a:t>Important:</a:t>
            </a:r>
            <a:r>
              <a:rPr lang="en-US" altLang="en-US" dirty="0"/>
              <a:t> Lane departure, roll stability, FCW, and FTV require special sensors. Determine whether your company uses those sensors, and remove them if you do not want to discuss them.]</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7</a:t>
            </a:fld>
            <a:endParaRPr lang="en-US" altLang="en-US"/>
          </a:p>
        </p:txBody>
      </p:sp>
    </p:spTree>
    <p:extLst>
      <p:ext uri="{BB962C8B-B14F-4D97-AF65-F5344CB8AC3E}">
        <p14:creationId xmlns:p14="http://schemas.microsoft.com/office/powerpoint/2010/main" val="3471240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altLang="en-US" b="1" dirty="0"/>
              <a:t>Important:</a:t>
            </a:r>
            <a:r>
              <a:rPr lang="en-US" altLang="en-US" dirty="0"/>
              <a:t> Discuss how your company follows up on CERs with drivers.</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12</a:t>
            </a:fld>
            <a:endParaRPr lang="en-US" altLang="en-US"/>
          </a:p>
        </p:txBody>
      </p:sp>
    </p:spTree>
    <p:extLst>
      <p:ext uri="{BB962C8B-B14F-4D97-AF65-F5344CB8AC3E}">
        <p14:creationId xmlns:p14="http://schemas.microsoft.com/office/powerpoint/2010/main" val="4506745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9"/>
          <p:cNvPicPr>
            <a:picLocks noChangeAspect="1"/>
          </p:cNvPicPr>
          <p:nvPr/>
        </p:nvPicPr>
        <p:blipFill>
          <a:blip r:embed="rId2">
            <a:extLst>
              <a:ext uri="{28A0092B-C50C-407E-A947-70E740481C1C}">
                <a14:useLocalDpi xmlns:a14="http://schemas.microsoft.com/office/drawing/2010/main" val="0"/>
              </a:ext>
            </a:extLst>
          </a:blip>
          <a:srcRect t="2985" r="29044" b="3040"/>
          <a:stretch>
            <a:fillRect/>
          </a:stretch>
        </p:blipFill>
        <p:spPr bwMode="auto">
          <a:xfrm>
            <a:off x="1983582" y="0"/>
            <a:ext cx="48744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436" y="0"/>
            <a:ext cx="397907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20" name="Text Placeholder 19"/>
          <p:cNvSpPr>
            <a:spLocks noGrp="1"/>
          </p:cNvSpPr>
          <p:nvPr>
            <p:ph type="body" sz="quarter" idx="10"/>
          </p:nvPr>
        </p:nvSpPr>
        <p:spPr>
          <a:xfrm>
            <a:off x="0" y="1544071"/>
            <a:ext cx="3814763" cy="639006"/>
          </a:xfrm>
        </p:spPr>
        <p:txBody>
          <a:bodyPr>
            <a:normAutofit/>
          </a:bodyPr>
          <a:lstStyle>
            <a:lvl1pPr marL="0" indent="0" algn="r">
              <a:buNone/>
              <a:defRPr sz="2100">
                <a:solidFill>
                  <a:srgbClr val="F8991D"/>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2" name="Text Placeholder 21"/>
          <p:cNvSpPr>
            <a:spLocks noGrp="1"/>
          </p:cNvSpPr>
          <p:nvPr>
            <p:ph type="body" sz="quarter" idx="11"/>
          </p:nvPr>
        </p:nvSpPr>
        <p:spPr>
          <a:xfrm>
            <a:off x="-3664" y="2091610"/>
            <a:ext cx="3818426" cy="671513"/>
          </a:xfrm>
        </p:spPr>
        <p:txBody>
          <a:bodyPr>
            <a:normAutofit/>
          </a:bodyPr>
          <a:lstStyle>
            <a:lvl1pPr marL="0" indent="0" algn="r">
              <a:buNone/>
              <a:defRPr sz="1800">
                <a:solidFill>
                  <a:srgbClr val="7FB539"/>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4" name="Text Placeholder 23"/>
          <p:cNvSpPr>
            <a:spLocks noGrp="1"/>
          </p:cNvSpPr>
          <p:nvPr>
            <p:ph type="body" sz="quarter" idx="12"/>
          </p:nvPr>
        </p:nvSpPr>
        <p:spPr>
          <a:xfrm>
            <a:off x="-3664" y="2609057"/>
            <a:ext cx="3818426" cy="671512"/>
          </a:xfrm>
        </p:spPr>
        <p:txBody>
          <a:bodyPr>
            <a:normAutofit/>
          </a:bodyPr>
          <a:lstStyle>
            <a:lvl1pPr marL="0" indent="0" algn="r">
              <a:buNone/>
              <a:defRPr sz="1350">
                <a:solidFill>
                  <a:srgbClr val="6D6E7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p:cNvSpPr>
            <a:spLocks noGrp="1"/>
          </p:cNvSpPr>
          <p:nvPr>
            <p:ph sz="quarter" idx="13" hasCustomPrompt="1"/>
          </p:nvPr>
        </p:nvSpPr>
        <p:spPr>
          <a:xfrm>
            <a:off x="88107" y="92075"/>
            <a:ext cx="3726656" cy="1365250"/>
          </a:xfrm>
        </p:spPr>
        <p:txBody>
          <a:bodyPr/>
          <a:lstStyle>
            <a:lvl1pPr marL="0" indent="0">
              <a:buNone/>
              <a:defRPr sz="1350" baseline="0">
                <a:latin typeface="Arial" panose="020B0604020202020204" pitchFamily="34" charset="0"/>
                <a:cs typeface="Arial" panose="020B0604020202020204" pitchFamily="34" charset="0"/>
              </a:defRPr>
            </a:lvl1pPr>
          </a:lstStyle>
          <a:p>
            <a:pPr lvl="0"/>
            <a:r>
              <a:rPr lang="en-US" dirty="0"/>
              <a:t>Click the bottom left icon to insert your logo</a:t>
            </a:r>
          </a:p>
        </p:txBody>
      </p:sp>
      <p:pic>
        <p:nvPicPr>
          <p:cNvPr id="11" name="Picture 10"/>
          <p:cNvPicPr>
            <a:picLocks noChangeAspect="1"/>
          </p:cNvPicPr>
          <p:nvPr userDrawn="1"/>
        </p:nvPicPr>
        <p:blipFill>
          <a:blip r:embed="rId3"/>
          <a:stretch>
            <a:fillRect/>
          </a:stretch>
        </p:blipFill>
        <p:spPr>
          <a:xfrm>
            <a:off x="2407742" y="4570047"/>
            <a:ext cx="1566808" cy="554784"/>
          </a:xfrm>
          <a:prstGeom prst="rect">
            <a:avLst/>
          </a:prstGeom>
        </p:spPr>
      </p:pic>
      <p:sp>
        <p:nvSpPr>
          <p:cNvPr id="10" name="Rectangle 12"/>
          <p:cNvSpPr>
            <a:spLocks noChangeArrowheads="1"/>
          </p:cNvSpPr>
          <p:nvPr userDrawn="1"/>
        </p:nvSpPr>
        <p:spPr bwMode="auto">
          <a:xfrm>
            <a:off x="-3664" y="4697398"/>
            <a:ext cx="24128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l"/>
            <a:r>
              <a:rPr lang="en-US" altLang="en-US" sz="450" dirty="0">
                <a:solidFill>
                  <a:schemeClr val="bg1">
                    <a:lumMod val="65000"/>
                  </a:schemeClr>
                </a:solidFill>
                <a:latin typeface="Arial" pitchFamily="34" charset="0"/>
                <a:ea typeface="Lucida Grande" charset="0"/>
                <a:cs typeface="Arial" panose="020B0604020202020204" pitchFamily="34" charset="0"/>
              </a:rPr>
              <a:t>© 2018 </a:t>
            </a:r>
            <a:r>
              <a:rPr lang="en-US" altLang="en-US" sz="450" dirty="0" err="1">
                <a:solidFill>
                  <a:schemeClr val="bg1">
                    <a:lumMod val="65000"/>
                  </a:schemeClr>
                </a:solidFill>
                <a:latin typeface="Arial" pitchFamily="34" charset="0"/>
                <a:ea typeface="Lucida Grande" charset="0"/>
                <a:cs typeface="Arial" panose="020B0604020202020204" pitchFamily="34" charset="0"/>
              </a:rPr>
              <a:t>Omnitracs</a:t>
            </a:r>
            <a:r>
              <a:rPr lang="en-US" altLang="en-US" sz="450" dirty="0">
                <a:solidFill>
                  <a:schemeClr val="bg1">
                    <a:lumMod val="65000"/>
                  </a:schemeClr>
                </a:solidFill>
                <a:latin typeface="Arial" pitchFamily="34" charset="0"/>
                <a:ea typeface="Lucida Grande" charset="0"/>
                <a:cs typeface="Arial" panose="020B0604020202020204" pitchFamily="34" charset="0"/>
              </a:rPr>
              <a:t>, LLC. All rights reserved. Confidential + Proprietary.</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MAY CONTAIN U.S. AND INTERNATIONAL EXPORT CONTROLLED INFORMATION</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80-JE041-1 Rev. A</a:t>
            </a:r>
          </a:p>
        </p:txBody>
      </p:sp>
    </p:spTree>
    <p:extLst>
      <p:ext uri="{BB962C8B-B14F-4D97-AF65-F5344CB8AC3E}">
        <p14:creationId xmlns:p14="http://schemas.microsoft.com/office/powerpoint/2010/main" val="142117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443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154781"/>
            <a:ext cx="1543050" cy="3290888"/>
          </a:xfrm>
        </p:spPr>
        <p:txBody>
          <a:bodyPr vert="eaVert"/>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42900" y="154781"/>
            <a:ext cx="4514850" cy="329088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32648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5575" y="1556928"/>
            <a:ext cx="3886200" cy="729074"/>
          </a:xfrm>
          <a:prstGeom prst="rect">
            <a:avLst/>
          </a:prstGeom>
        </p:spPr>
        <p:txBody>
          <a:bodyPr rtlCol="0">
            <a:normAutofit/>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7"/>
          <p:cNvSpPr>
            <a:spLocks noGrp="1"/>
          </p:cNvSpPr>
          <p:nvPr>
            <p:ph type="body" idx="4294967295"/>
          </p:nvPr>
        </p:nvSpPr>
        <p:spPr bwMode="auto">
          <a:xfrm>
            <a:off x="2695576" y="2410289"/>
            <a:ext cx="3936044" cy="10286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lvl1pPr>
              <a:defRPr>
                <a:latin typeface="Arial" panose="020B0604020202020204" pitchFamily="34" charset="0"/>
                <a:cs typeface="Arial" panose="020B0604020202020204" pitchFamily="34" charset="0"/>
              </a:defRPr>
            </a:lvl1pPr>
          </a:lstStyle>
          <a:p>
            <a:pPr lvl="0" eaLnBrk="1" hangingPunct="1"/>
            <a:r>
              <a:rPr lang="en-US" altLang="en-US">
                <a:latin typeface="Corbel" pitchFamily="34" charset="0"/>
              </a:rPr>
              <a:t>Click to edit Master text styles</a:t>
            </a:r>
          </a:p>
        </p:txBody>
      </p:sp>
    </p:spTree>
    <p:extLst>
      <p:ext uri="{BB962C8B-B14F-4D97-AF65-F5344CB8AC3E}">
        <p14:creationId xmlns:p14="http://schemas.microsoft.com/office/powerpoint/2010/main" val="140879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320220" y="0"/>
            <a:ext cx="6537779" cy="731520"/>
          </a:xfrm>
        </p:spPr>
        <p:txBody>
          <a:bodyPr>
            <a:noAutofit/>
          </a:bodyPr>
          <a:lstStyle>
            <a:lvl1pPr>
              <a:defRPr sz="3200" baseline="0">
                <a:solidFill>
                  <a:srgbClr val="F8991D"/>
                </a:solidFill>
              </a:defRPr>
            </a:lvl1pPr>
          </a:lstStyle>
          <a:p>
            <a:r>
              <a:rPr lang="en-US"/>
              <a:t>Click to edit Master title style</a:t>
            </a:r>
            <a:endParaRPr lang="en-US" dirty="0"/>
          </a:p>
        </p:txBody>
      </p:sp>
      <p:sp>
        <p:nvSpPr>
          <p:cNvPr id="10" name="Content Placeholder 2"/>
          <p:cNvSpPr>
            <a:spLocks noGrp="1"/>
          </p:cNvSpPr>
          <p:nvPr>
            <p:ph idx="1"/>
          </p:nvPr>
        </p:nvSpPr>
        <p:spPr>
          <a:xfrm>
            <a:off x="320219" y="743204"/>
            <a:ext cx="6537779" cy="3840988"/>
          </a:xfrm>
        </p:spPr>
        <p:txBody>
          <a:bodyPr>
            <a:noAutofit/>
          </a:bodyPr>
          <a:lstStyle>
            <a:lvl1pPr>
              <a:defRPr sz="1600" baseline="0">
                <a:solidFill>
                  <a:srgbClr val="6D6E71"/>
                </a:solidFill>
              </a:defRPr>
            </a:lvl1pPr>
            <a:lvl2pPr>
              <a:defRPr sz="1400" baseline="0"/>
            </a:lvl2pPr>
            <a:lvl3pPr marL="857250" indent="-257175">
              <a:buFont typeface="Courier New"/>
              <a:buChar char="o"/>
              <a:defRPr sz="1400" baseline="0"/>
            </a:lvl3pPr>
            <a:lvl4pPr>
              <a:defRPr sz="1350"/>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949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l="11880" t="40778"/>
          <a:stretch>
            <a:fillRect/>
          </a:stretch>
        </p:blipFill>
        <p:spPr bwMode="auto">
          <a:xfrm>
            <a:off x="0" y="0"/>
            <a:ext cx="68580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572" y="1741232"/>
            <a:ext cx="6861572" cy="28037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12564" y="1750206"/>
            <a:ext cx="5829300" cy="1021556"/>
          </a:xfrm>
        </p:spPr>
        <p:txBody>
          <a:bodyPr anchor="b" anchorCtr="0">
            <a:normAutofit/>
          </a:bodyPr>
          <a:lstStyle>
            <a:lvl1pPr algn="l">
              <a:defRPr sz="2400" b="0" cap="none">
                <a:solidFill>
                  <a:srgbClr val="F8991D"/>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12564" y="2782465"/>
            <a:ext cx="5829300" cy="1125140"/>
          </a:xfrm>
        </p:spPr>
        <p:txBody>
          <a:bodyPr anchor="t" anchorCtr="0">
            <a:normAutofit/>
          </a:bodyPr>
          <a:lstStyle>
            <a:lvl1pPr marL="0" indent="0">
              <a:buNone/>
              <a:defRPr sz="1800">
                <a:solidFill>
                  <a:srgbClr val="7FB539"/>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3"/>
          <a:stretch>
            <a:fillRect/>
          </a:stretch>
        </p:blipFill>
        <p:spPr>
          <a:xfrm rot="5400000">
            <a:off x="-131485" y="4672871"/>
            <a:ext cx="598542" cy="342717"/>
          </a:xfrm>
          <a:prstGeom prst="rect">
            <a:avLst/>
          </a:prstGeom>
        </p:spPr>
      </p:pic>
    </p:spTree>
    <p:extLst>
      <p:ext uri="{BB962C8B-B14F-4D97-AF65-F5344CB8AC3E}">
        <p14:creationId xmlns:p14="http://schemas.microsoft.com/office/powerpoint/2010/main" val="4093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2262" y="0"/>
            <a:ext cx="6535737" cy="731520"/>
          </a:xfrm>
        </p:spPr>
        <p:txBody>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2311" y="731520"/>
            <a:ext cx="3028950" cy="3944112"/>
          </a:xfrm>
        </p:spPr>
        <p:txBody>
          <a:bodyPr/>
          <a:lstStyle>
            <a:lvl1pPr>
              <a:defRPr sz="16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3668713" y="731520"/>
            <a:ext cx="3028950" cy="3944112"/>
          </a:xfrm>
        </p:spPr>
        <p:txBody>
          <a:bodyPr/>
          <a:lstStyle>
            <a:lvl1pPr>
              <a:defRPr sz="16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8393794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7976" y="0"/>
            <a:ext cx="6550023" cy="731520"/>
          </a:xfrm>
        </p:spPr>
        <p:txBody>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49277" y="742752"/>
            <a:ext cx="3030141" cy="321865"/>
          </a:xfrm>
        </p:spPr>
        <p:txBody>
          <a:bodyPr anchor="b">
            <a:normAutofit/>
          </a:bodyPr>
          <a:lstStyle>
            <a:lvl1pPr marL="0" indent="0">
              <a:buNone/>
              <a:defRPr sz="1500" b="1">
                <a:solidFill>
                  <a:srgbClr val="7FB539"/>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49277" y="1075849"/>
            <a:ext cx="3030141" cy="3321050"/>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3690147" y="749023"/>
            <a:ext cx="3031331" cy="326826"/>
          </a:xfrm>
        </p:spPr>
        <p:txBody>
          <a:bodyPr anchor="b">
            <a:normAutofit/>
          </a:bodyPr>
          <a:lstStyle>
            <a:lvl1pPr marL="0" indent="0">
              <a:buNone/>
              <a:defRPr sz="1500" b="1">
                <a:solidFill>
                  <a:srgbClr val="7FB539"/>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690146" y="1093606"/>
            <a:ext cx="3031331" cy="3321050"/>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7867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p:cNvPicPr>
            <a:picLocks noChangeAspect="1"/>
          </p:cNvPicPr>
          <p:nvPr/>
        </p:nvPicPr>
        <p:blipFill>
          <a:blip r:embed="rId2">
            <a:extLst>
              <a:ext uri="{28A0092B-C50C-407E-A947-70E740481C1C}">
                <a14:useLocalDpi xmlns:a14="http://schemas.microsoft.com/office/drawing/2010/main" val="0"/>
              </a:ext>
            </a:extLst>
          </a:blip>
          <a:srcRect l="22656" t="2985" r="29044" b="3040"/>
          <a:stretch>
            <a:fillRect/>
          </a:stretch>
        </p:blipFill>
        <p:spPr bwMode="auto">
          <a:xfrm>
            <a:off x="1" y="0"/>
            <a:ext cx="331827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78932" y="0"/>
            <a:ext cx="3979069"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879787" y="1894418"/>
            <a:ext cx="3978213" cy="1058333"/>
          </a:xfrm>
        </p:spPr>
        <p:txBody>
          <a:bodyPr>
            <a:normAutofit/>
          </a:bodyPr>
          <a:lstStyle>
            <a:lvl1pPr algn="l">
              <a:defRPr sz="2100">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8" name="Picture 7"/>
          <p:cNvPicPr>
            <a:picLocks noChangeAspect="1"/>
          </p:cNvPicPr>
          <p:nvPr userDrawn="1"/>
        </p:nvPicPr>
        <p:blipFill>
          <a:blip r:embed="rId3"/>
          <a:stretch>
            <a:fillRect/>
          </a:stretch>
        </p:blipFill>
        <p:spPr>
          <a:xfrm>
            <a:off x="5291193" y="4588716"/>
            <a:ext cx="1566808" cy="554784"/>
          </a:xfrm>
          <a:prstGeom prst="rect">
            <a:avLst/>
          </a:prstGeom>
        </p:spPr>
      </p:pic>
      <p:sp>
        <p:nvSpPr>
          <p:cNvPr id="9" name="Rectangle 12"/>
          <p:cNvSpPr>
            <a:spLocks noChangeArrowheads="1"/>
          </p:cNvSpPr>
          <p:nvPr userDrawn="1"/>
        </p:nvSpPr>
        <p:spPr bwMode="auto">
          <a:xfrm>
            <a:off x="2879787" y="4716067"/>
            <a:ext cx="24128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l"/>
            <a:r>
              <a:rPr lang="en-US" altLang="en-US" sz="450" dirty="0">
                <a:solidFill>
                  <a:schemeClr val="bg1">
                    <a:lumMod val="65000"/>
                  </a:schemeClr>
                </a:solidFill>
                <a:latin typeface="Arial" pitchFamily="34" charset="0"/>
                <a:ea typeface="Lucida Grande" charset="0"/>
                <a:cs typeface="Arial" panose="020B0604020202020204" pitchFamily="34" charset="0"/>
              </a:rPr>
              <a:t>© 2018 </a:t>
            </a:r>
            <a:r>
              <a:rPr lang="en-US" altLang="en-US" sz="450" dirty="0" err="1">
                <a:solidFill>
                  <a:schemeClr val="bg1">
                    <a:lumMod val="65000"/>
                  </a:schemeClr>
                </a:solidFill>
                <a:latin typeface="Arial" pitchFamily="34" charset="0"/>
                <a:ea typeface="Lucida Grande" charset="0"/>
                <a:cs typeface="Arial" panose="020B0604020202020204" pitchFamily="34" charset="0"/>
              </a:rPr>
              <a:t>Omnitracs</a:t>
            </a:r>
            <a:r>
              <a:rPr lang="en-US" altLang="en-US" sz="450" dirty="0">
                <a:solidFill>
                  <a:schemeClr val="bg1">
                    <a:lumMod val="65000"/>
                  </a:schemeClr>
                </a:solidFill>
                <a:latin typeface="Arial" pitchFamily="34" charset="0"/>
                <a:ea typeface="Lucida Grande" charset="0"/>
                <a:cs typeface="Arial" panose="020B0604020202020204" pitchFamily="34" charset="0"/>
              </a:rPr>
              <a:t>, LLC. All rights reserved. Confidential + Proprietary.</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MAY CONTAIN U.S. AND INTERNATIONAL EXPORT CONTROLLED INFORMATION</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80-JE041-1 Rev. A</a:t>
            </a:r>
          </a:p>
        </p:txBody>
      </p:sp>
    </p:spTree>
    <p:extLst>
      <p:ext uri="{BB962C8B-B14F-4D97-AF65-F5344CB8AC3E}">
        <p14:creationId xmlns:p14="http://schemas.microsoft.com/office/powerpoint/2010/main" val="260976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01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681287" y="204789"/>
            <a:ext cx="3833813" cy="4389835"/>
          </a:xfrm>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050">
                <a:solidFill>
                  <a:srgbClr val="6D6E71"/>
                </a:solidFill>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181159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344216" y="459581"/>
            <a:ext cx="4114800" cy="3086100"/>
          </a:xfrm>
        </p:spPr>
        <p:txBody>
          <a:bodyPr rtlCol="0">
            <a:normAutofit/>
          </a:bodyPr>
          <a:lstStyle>
            <a:lvl1pPr marL="0" indent="0">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050">
                <a:solidFill>
                  <a:srgbClr val="6D6E71"/>
                </a:solidFill>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024407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4">
            <a:extLst>
              <a:ext uri="{28A0092B-C50C-407E-A947-70E740481C1C}">
                <a14:useLocalDpi xmlns:a14="http://schemas.microsoft.com/office/drawing/2010/main" val="0"/>
              </a:ext>
            </a:extLst>
          </a:blip>
          <a:srcRect l="45747" t="6023" r="45007"/>
          <a:stretch>
            <a:fillRect/>
          </a:stretch>
        </p:blipFill>
        <p:spPr bwMode="auto">
          <a:xfrm>
            <a:off x="-1930" y="2"/>
            <a:ext cx="6400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15305" y="0"/>
            <a:ext cx="653796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1029" name="Title Placeholder 1"/>
          <p:cNvSpPr>
            <a:spLocks noGrp="1"/>
          </p:cNvSpPr>
          <p:nvPr>
            <p:ph type="title"/>
          </p:nvPr>
        </p:nvSpPr>
        <p:spPr bwMode="auto">
          <a:xfrm>
            <a:off x="320040" y="0"/>
            <a:ext cx="646499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p>
        </p:txBody>
      </p:sp>
      <p:sp>
        <p:nvSpPr>
          <p:cNvPr id="1030" name="Text Placeholder 2"/>
          <p:cNvSpPr>
            <a:spLocks noGrp="1"/>
          </p:cNvSpPr>
          <p:nvPr>
            <p:ph type="body" idx="1"/>
          </p:nvPr>
        </p:nvSpPr>
        <p:spPr bwMode="auto">
          <a:xfrm>
            <a:off x="320039" y="743712"/>
            <a:ext cx="6533225" cy="384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 name="Rectangle 12"/>
          <p:cNvSpPr>
            <a:spLocks noChangeArrowheads="1"/>
          </p:cNvSpPr>
          <p:nvPr userDrawn="1"/>
        </p:nvSpPr>
        <p:spPr bwMode="auto">
          <a:xfrm>
            <a:off x="322000" y="4716067"/>
            <a:ext cx="24128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l"/>
            <a:r>
              <a:rPr lang="en-US" altLang="en-US" sz="450" dirty="0">
                <a:solidFill>
                  <a:schemeClr val="bg1">
                    <a:lumMod val="65000"/>
                  </a:schemeClr>
                </a:solidFill>
                <a:latin typeface="Arial" pitchFamily="34" charset="0"/>
                <a:ea typeface="Lucida Grande" charset="0"/>
                <a:cs typeface="Arial" panose="020B0604020202020204" pitchFamily="34" charset="0"/>
              </a:rPr>
              <a:t>© 2018 </a:t>
            </a:r>
            <a:r>
              <a:rPr lang="en-US" altLang="en-US" sz="450" dirty="0" err="1">
                <a:solidFill>
                  <a:schemeClr val="bg1">
                    <a:lumMod val="65000"/>
                  </a:schemeClr>
                </a:solidFill>
                <a:latin typeface="Arial" pitchFamily="34" charset="0"/>
                <a:ea typeface="Lucida Grande" charset="0"/>
                <a:cs typeface="Arial" panose="020B0604020202020204" pitchFamily="34" charset="0"/>
              </a:rPr>
              <a:t>Omnitracs</a:t>
            </a:r>
            <a:r>
              <a:rPr lang="en-US" altLang="en-US" sz="450" dirty="0">
                <a:solidFill>
                  <a:schemeClr val="bg1">
                    <a:lumMod val="65000"/>
                  </a:schemeClr>
                </a:solidFill>
                <a:latin typeface="Arial" pitchFamily="34" charset="0"/>
                <a:ea typeface="Lucida Grande" charset="0"/>
                <a:cs typeface="Arial" panose="020B0604020202020204" pitchFamily="34" charset="0"/>
              </a:rPr>
              <a:t>, LLC. All rights reserved. Confidential + Proprietary.</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MAY CONTAIN U.S. AND INTERNATIONAL EXPORT CONTROLLED INFORMATION</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80-JE041-1 Rev. A</a:t>
            </a:r>
          </a:p>
        </p:txBody>
      </p:sp>
      <p:pic>
        <p:nvPicPr>
          <p:cNvPr id="2" name="Picture 1"/>
          <p:cNvPicPr>
            <a:picLocks noChangeAspect="1"/>
          </p:cNvPicPr>
          <p:nvPr userDrawn="1"/>
        </p:nvPicPr>
        <p:blipFill>
          <a:blip r:embed="rId15"/>
          <a:stretch>
            <a:fillRect/>
          </a:stretch>
        </p:blipFill>
        <p:spPr>
          <a:xfrm>
            <a:off x="5291192" y="4588716"/>
            <a:ext cx="1566808" cy="554784"/>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3" r:id="rId12"/>
  </p:sldLayoutIdLst>
  <p:txStyles>
    <p:titleStyle>
      <a:lvl1pPr algn="l" defTabSz="342900" rtl="0" eaLnBrk="1" fontAlgn="base" hangingPunct="1">
        <a:spcBef>
          <a:spcPct val="0"/>
        </a:spcBef>
        <a:spcAft>
          <a:spcPct val="0"/>
        </a:spcAft>
        <a:defRPr sz="3200" kern="1200">
          <a:solidFill>
            <a:srgbClr val="F8991D"/>
          </a:solidFill>
          <a:latin typeface="Arial" panose="020B0604020202020204" pitchFamily="34" charset="0"/>
          <a:ea typeface="MS PGothic" pitchFamily="34" charset="-128"/>
          <a:cs typeface="Arial" panose="020B0604020202020204" pitchFamily="34" charset="0"/>
        </a:defRPr>
      </a:lvl1pPr>
      <a:lvl2pPr algn="l" defTabSz="342900" rtl="0" eaLnBrk="1" fontAlgn="base" hangingPunct="1">
        <a:spcBef>
          <a:spcPct val="0"/>
        </a:spcBef>
        <a:spcAft>
          <a:spcPct val="0"/>
        </a:spcAft>
        <a:defRPr sz="3300">
          <a:solidFill>
            <a:srgbClr val="F8991D"/>
          </a:solidFill>
          <a:latin typeface="Avenir Heavy" charset="0"/>
          <a:ea typeface="MS PGothic" pitchFamily="34" charset="-128"/>
        </a:defRPr>
      </a:lvl2pPr>
      <a:lvl3pPr algn="l" defTabSz="342900" rtl="0" eaLnBrk="1" fontAlgn="base" hangingPunct="1">
        <a:spcBef>
          <a:spcPct val="0"/>
        </a:spcBef>
        <a:spcAft>
          <a:spcPct val="0"/>
        </a:spcAft>
        <a:defRPr sz="3300">
          <a:solidFill>
            <a:srgbClr val="F8991D"/>
          </a:solidFill>
          <a:latin typeface="Avenir Heavy" charset="0"/>
          <a:ea typeface="MS PGothic" pitchFamily="34" charset="-128"/>
        </a:defRPr>
      </a:lvl3pPr>
      <a:lvl4pPr algn="l" defTabSz="342900" rtl="0" eaLnBrk="1" fontAlgn="base" hangingPunct="1">
        <a:spcBef>
          <a:spcPct val="0"/>
        </a:spcBef>
        <a:spcAft>
          <a:spcPct val="0"/>
        </a:spcAft>
        <a:defRPr sz="3300">
          <a:solidFill>
            <a:srgbClr val="F8991D"/>
          </a:solidFill>
          <a:latin typeface="Avenir Heavy" charset="0"/>
          <a:ea typeface="MS PGothic" pitchFamily="34" charset="-128"/>
        </a:defRPr>
      </a:lvl4pPr>
      <a:lvl5pPr algn="l" defTabSz="342900" rtl="0" eaLnBrk="1" fontAlgn="base" hangingPunct="1">
        <a:spcBef>
          <a:spcPct val="0"/>
        </a:spcBef>
        <a:spcAft>
          <a:spcPct val="0"/>
        </a:spcAft>
        <a:defRPr sz="3300">
          <a:solidFill>
            <a:srgbClr val="F8991D"/>
          </a:solidFill>
          <a:latin typeface="Avenir Heavy" charset="0"/>
          <a:ea typeface="MS PGothic" pitchFamily="34" charset="-128"/>
        </a:defRPr>
      </a:lvl5pPr>
      <a:lvl6pPr marL="342900" algn="l" defTabSz="342900" rtl="0" eaLnBrk="1" fontAlgn="base" hangingPunct="1">
        <a:spcBef>
          <a:spcPct val="0"/>
        </a:spcBef>
        <a:spcAft>
          <a:spcPct val="0"/>
        </a:spcAft>
        <a:defRPr sz="3300">
          <a:solidFill>
            <a:srgbClr val="F8991D"/>
          </a:solidFill>
          <a:latin typeface="Avenir Heavy" charset="0"/>
          <a:ea typeface="MS PGothic" pitchFamily="34" charset="-128"/>
        </a:defRPr>
      </a:lvl6pPr>
      <a:lvl7pPr marL="685800" algn="l" defTabSz="342900" rtl="0" eaLnBrk="1" fontAlgn="base" hangingPunct="1">
        <a:spcBef>
          <a:spcPct val="0"/>
        </a:spcBef>
        <a:spcAft>
          <a:spcPct val="0"/>
        </a:spcAft>
        <a:defRPr sz="3300">
          <a:solidFill>
            <a:srgbClr val="F8991D"/>
          </a:solidFill>
          <a:latin typeface="Avenir Heavy" charset="0"/>
          <a:ea typeface="MS PGothic" pitchFamily="34" charset="-128"/>
        </a:defRPr>
      </a:lvl7pPr>
      <a:lvl8pPr marL="1028700" algn="l" defTabSz="342900" rtl="0" eaLnBrk="1" fontAlgn="base" hangingPunct="1">
        <a:spcBef>
          <a:spcPct val="0"/>
        </a:spcBef>
        <a:spcAft>
          <a:spcPct val="0"/>
        </a:spcAft>
        <a:defRPr sz="3300">
          <a:solidFill>
            <a:srgbClr val="F8991D"/>
          </a:solidFill>
          <a:latin typeface="Avenir Heavy" charset="0"/>
          <a:ea typeface="MS PGothic" pitchFamily="34" charset="-128"/>
        </a:defRPr>
      </a:lvl8pPr>
      <a:lvl9pPr marL="1371600" algn="l" defTabSz="342900" rtl="0" eaLnBrk="1" fontAlgn="base" hangingPunct="1">
        <a:spcBef>
          <a:spcPct val="0"/>
        </a:spcBef>
        <a:spcAft>
          <a:spcPct val="0"/>
        </a:spcAft>
        <a:defRPr sz="3300">
          <a:solidFill>
            <a:srgbClr val="F8991D"/>
          </a:solidFill>
          <a:latin typeface="Avenir Heavy" charset="0"/>
          <a:ea typeface="MS PGothic" pitchFamily="34" charset="-128"/>
        </a:defRPr>
      </a:lvl9pPr>
    </p:titleStyle>
    <p:bodyStyle>
      <a:lvl1pPr marL="257175" indent="-257175" algn="l" defTabSz="342900" rtl="0" eaLnBrk="1" fontAlgn="base" hangingPunct="1">
        <a:spcBef>
          <a:spcPct val="20000"/>
        </a:spcBef>
        <a:spcAft>
          <a:spcPct val="0"/>
        </a:spcAft>
        <a:buClr>
          <a:srgbClr val="F8991D"/>
        </a:buClr>
        <a:buFont typeface="Arial" pitchFamily="34" charset="0"/>
        <a:buChar char="•"/>
        <a:defRPr sz="1600" kern="1200">
          <a:solidFill>
            <a:srgbClr val="6D6E71"/>
          </a:solidFill>
          <a:latin typeface="Arial" panose="020B0604020202020204" pitchFamily="34" charset="0"/>
          <a:ea typeface="MS PGothic" pitchFamily="34" charset="-128"/>
          <a:cs typeface="Arial" panose="020B0604020202020204" pitchFamily="34" charset="0"/>
        </a:defRPr>
      </a:lvl1pPr>
      <a:lvl2pPr marL="557213" indent="-214313" algn="l" defTabSz="342900" rtl="0" eaLnBrk="1" fontAlgn="base" hangingPunct="1">
        <a:spcBef>
          <a:spcPct val="20000"/>
        </a:spcBef>
        <a:spcAft>
          <a:spcPct val="0"/>
        </a:spcAft>
        <a:buClr>
          <a:srgbClr val="F8991D"/>
        </a:buClr>
        <a:buFont typeface="Arial" pitchFamily="34" charset="0"/>
        <a:buChar char="–"/>
        <a:defRPr sz="1400" kern="1200">
          <a:solidFill>
            <a:srgbClr val="6D6E71"/>
          </a:solidFill>
          <a:latin typeface="Arial" panose="020B0604020202020204" pitchFamily="34" charset="0"/>
          <a:ea typeface="MS PGothic" pitchFamily="34" charset="-128"/>
          <a:cs typeface="Arial" panose="020B0604020202020204" pitchFamily="34" charset="0"/>
        </a:defRPr>
      </a:lvl2pPr>
      <a:lvl3pPr marL="857250" indent="-171450" algn="l" defTabSz="342900" rtl="0" eaLnBrk="1" fontAlgn="base" hangingPunct="1">
        <a:spcBef>
          <a:spcPct val="20000"/>
        </a:spcBef>
        <a:spcAft>
          <a:spcPct val="0"/>
        </a:spcAft>
        <a:buClr>
          <a:srgbClr val="F8991D"/>
        </a:buClr>
        <a:buFont typeface="Courier New" pitchFamily="49" charset="0"/>
        <a:buChar char="o"/>
        <a:defRPr sz="1400" kern="1200">
          <a:solidFill>
            <a:srgbClr val="6D6E71"/>
          </a:solidFill>
          <a:latin typeface="Arial" panose="020B0604020202020204" pitchFamily="34" charset="0"/>
          <a:ea typeface="MS PGothic" pitchFamily="34" charset="-128"/>
          <a:cs typeface="Arial" panose="020B0604020202020204" pitchFamily="34" charset="0"/>
        </a:defRPr>
      </a:lvl3pPr>
      <a:lvl4pPr marL="1200150" indent="-171450" algn="l" defTabSz="342900" rtl="0" eaLnBrk="1" fontAlgn="base" hangingPunct="1">
        <a:spcBef>
          <a:spcPct val="20000"/>
        </a:spcBef>
        <a:spcAft>
          <a:spcPct val="0"/>
        </a:spcAft>
        <a:buClr>
          <a:srgbClr val="F8991D"/>
        </a:buClr>
        <a:buFont typeface="Wingdings" pitchFamily="2" charset="2"/>
        <a:buChar char="²"/>
        <a:defRPr sz="1400" kern="1200">
          <a:solidFill>
            <a:srgbClr val="6D6E71"/>
          </a:solidFill>
          <a:latin typeface="Arial" panose="020B0604020202020204" pitchFamily="34" charset="0"/>
          <a:ea typeface="MS PGothic" pitchFamily="34" charset="-128"/>
          <a:cs typeface="Arial" panose="020B0604020202020204" pitchFamily="34" charset="0"/>
        </a:defRPr>
      </a:lvl4pPr>
      <a:lvl5pPr marL="1543050" indent="-171450" algn="l" defTabSz="342900" rtl="0" eaLnBrk="1" fontAlgn="base" hangingPunct="1">
        <a:spcBef>
          <a:spcPct val="20000"/>
        </a:spcBef>
        <a:spcAft>
          <a:spcPct val="0"/>
        </a:spcAft>
        <a:buClr>
          <a:srgbClr val="F8991D"/>
        </a:buClr>
        <a:buFont typeface="Wingdings" pitchFamily="2" charset="2"/>
        <a:buChar char="§"/>
        <a:defRPr sz="1400" kern="1200">
          <a:solidFill>
            <a:srgbClr val="6D6E71"/>
          </a:solidFill>
          <a:latin typeface="Arial" panose="020B0604020202020204" pitchFamily="34" charset="0"/>
          <a:ea typeface="MS PGothic" pitchFamily="34" charset="-128"/>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To the Instructor</a:t>
            </a:r>
          </a:p>
        </p:txBody>
      </p:sp>
      <p:sp>
        <p:nvSpPr>
          <p:cNvPr id="12" name="Content Placeholder 2">
            <a:extLst>
              <a:ext uri="{FF2B5EF4-FFF2-40B4-BE49-F238E27FC236}">
                <a16:creationId xmlns:a16="http://schemas.microsoft.com/office/drawing/2014/main" id="{510CCD51-2F9D-4B32-966B-854FD015D283}"/>
              </a:ext>
            </a:extLst>
          </p:cNvPr>
          <p:cNvSpPr>
            <a:spLocks noGrp="1"/>
          </p:cNvSpPr>
          <p:nvPr>
            <p:ph idx="1"/>
          </p:nvPr>
        </p:nvSpPr>
        <p:spPr>
          <a:xfrm>
            <a:off x="320220" y="743204"/>
            <a:ext cx="3453618" cy="3840988"/>
          </a:xfrm>
        </p:spPr>
        <p:txBody>
          <a:bodyPr/>
          <a:lstStyle/>
          <a:p>
            <a:pPr>
              <a:buFont typeface="Arial"/>
              <a:buChar char="•"/>
            </a:pPr>
            <a:r>
              <a:rPr lang="en-US" sz="1400" dirty="0"/>
              <a:t>Modify this presentation to fit your company.</a:t>
            </a:r>
            <a:endParaRPr lang="en-US" dirty="0"/>
          </a:p>
          <a:p>
            <a:pPr marL="685800" lvl="1" indent="-384810">
              <a:buFont typeface="Arial"/>
              <a:buChar char="–"/>
            </a:pPr>
            <a:r>
              <a:rPr lang="en-US" sz="1100" dirty="0"/>
              <a:t>Brand it with your company’s logo.</a:t>
            </a:r>
          </a:p>
          <a:p>
            <a:pPr marL="685800" lvl="1" indent="-384810">
              <a:buFont typeface="Arial"/>
              <a:buChar char="–"/>
            </a:pPr>
            <a:r>
              <a:rPr lang="en-US" sz="1100" dirty="0"/>
              <a:t>Delete slides referring to features</a:t>
            </a:r>
            <a:br>
              <a:rPr lang="en-US" dirty="0">
                <a:solidFill>
                  <a:schemeClr val="tx1"/>
                </a:solidFill>
                <a:latin typeface="MS PGothic"/>
              </a:rPr>
            </a:br>
            <a:r>
              <a:rPr lang="en-US" sz="1100" dirty="0"/>
              <a:t>you do not offer.</a:t>
            </a:r>
          </a:p>
          <a:p>
            <a:pPr marL="685800" lvl="1" indent="-384810">
              <a:buFont typeface="Arial"/>
              <a:buChar char="–"/>
            </a:pPr>
            <a:r>
              <a:rPr lang="en-US" sz="1100" dirty="0"/>
              <a:t>Hide or delete slides that are for your</a:t>
            </a:r>
            <a:br>
              <a:rPr lang="en-US" dirty="0">
                <a:solidFill>
                  <a:schemeClr val="tx1"/>
                </a:solidFill>
              </a:rPr>
            </a:br>
            <a:r>
              <a:rPr lang="en-US" sz="1100" dirty="0"/>
              <a:t>use only, like this one or the Instructor</a:t>
            </a:r>
            <a:br>
              <a:rPr lang="en-US" dirty="0">
                <a:solidFill>
                  <a:schemeClr val="tx1"/>
                </a:solidFill>
              </a:rPr>
            </a:br>
            <a:r>
              <a:rPr lang="en-US" sz="1100" dirty="0"/>
              <a:t>Training Checklists.</a:t>
            </a:r>
          </a:p>
          <a:p>
            <a:pPr>
              <a:buFont typeface="Arial"/>
              <a:buChar char="•"/>
            </a:pPr>
            <a:r>
              <a:rPr lang="en-US" sz="1400" dirty="0"/>
              <a:t>To ensure you cover all material, use the Instructor Training Checklist.</a:t>
            </a:r>
          </a:p>
          <a:p>
            <a:pPr>
              <a:buFont typeface="Arial"/>
              <a:buChar char="•"/>
            </a:pPr>
            <a:r>
              <a:rPr lang="en-US" sz="1400" dirty="0"/>
              <a:t>The presenter notes section provides key points.</a:t>
            </a:r>
          </a:p>
        </p:txBody>
      </p:sp>
      <p:sp>
        <p:nvSpPr>
          <p:cNvPr id="13" name="Up Arrow 9">
            <a:extLst>
              <a:ext uri="{FF2B5EF4-FFF2-40B4-BE49-F238E27FC236}">
                <a16:creationId xmlns:a16="http://schemas.microsoft.com/office/drawing/2014/main" id="{D1AE140C-D667-4DEC-869C-3312BE13284B}"/>
              </a:ext>
            </a:extLst>
          </p:cNvPr>
          <p:cNvSpPr/>
          <p:nvPr/>
        </p:nvSpPr>
        <p:spPr>
          <a:xfrm>
            <a:off x="4758368" y="2919332"/>
            <a:ext cx="254000" cy="328152"/>
          </a:xfrm>
          <a:prstGeom prst="upArrow">
            <a:avLst/>
          </a:prstGeom>
          <a:noFill/>
          <a:ln w="25400" cap="flat" cmpd="sng" algn="ctr">
            <a:solidFill>
              <a:srgbClr val="F8991D"/>
            </a:solidFill>
            <a:prstDash val="solid"/>
          </a:ln>
          <a:effectLst/>
        </p:spPr>
        <p:txBody>
          <a:bodyPr anchor="ctr"/>
          <a:lstStyle/>
          <a:p>
            <a:pPr marL="0" marR="0" lvl="0" indent="0" algn="ctr" defTabSz="45561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TextBox 8">
            <a:extLst>
              <a:ext uri="{FF2B5EF4-FFF2-40B4-BE49-F238E27FC236}">
                <a16:creationId xmlns:a16="http://schemas.microsoft.com/office/drawing/2014/main" id="{81E88506-2DAD-44DA-8467-168E048054B6}"/>
              </a:ext>
            </a:extLst>
          </p:cNvPr>
          <p:cNvSpPr txBox="1">
            <a:spLocks noChangeArrowheads="1"/>
          </p:cNvSpPr>
          <p:nvPr/>
        </p:nvSpPr>
        <p:spPr bwMode="auto">
          <a:xfrm>
            <a:off x="4417933" y="3245970"/>
            <a:ext cx="12682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rgbClr val="000066"/>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0066"/>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0066"/>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0066"/>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0066"/>
                </a:solidFill>
                <a:latin typeface="Corbel" pitchFamily="34" charset="0"/>
                <a:ea typeface="Corbel" pitchFamily="34" charset="0"/>
                <a:cs typeface="Corbel" pitchFamily="34" charset="0"/>
              </a:defRPr>
            </a:lvl5pPr>
            <a:lvl6pPr marL="2514600" indent="-228600" defTabSz="457200" eaLnBrk="0" fontAlgn="base" hangingPunct="0">
              <a:spcBef>
                <a:spcPct val="20000"/>
              </a:spcBef>
              <a:spcAft>
                <a:spcPct val="0"/>
              </a:spcAft>
              <a:buFont typeface="Arial" pitchFamily="34" charset="0"/>
              <a:buChar char="»"/>
              <a:defRPr sz="2000">
                <a:solidFill>
                  <a:srgbClr val="000066"/>
                </a:solidFill>
                <a:latin typeface="Corbel" pitchFamily="34" charset="0"/>
                <a:ea typeface="Corbel" pitchFamily="34" charset="0"/>
                <a:cs typeface="Corbel" pitchFamily="34" charset="0"/>
              </a:defRPr>
            </a:lvl6pPr>
            <a:lvl7pPr marL="2971800" indent="-228600" defTabSz="457200" eaLnBrk="0" fontAlgn="base" hangingPunct="0">
              <a:spcBef>
                <a:spcPct val="20000"/>
              </a:spcBef>
              <a:spcAft>
                <a:spcPct val="0"/>
              </a:spcAft>
              <a:buFont typeface="Arial" pitchFamily="34" charset="0"/>
              <a:buChar char="»"/>
              <a:defRPr sz="2000">
                <a:solidFill>
                  <a:srgbClr val="000066"/>
                </a:solidFill>
                <a:latin typeface="Corbel" pitchFamily="34" charset="0"/>
                <a:ea typeface="Corbel" pitchFamily="34" charset="0"/>
                <a:cs typeface="Corbel" pitchFamily="34" charset="0"/>
              </a:defRPr>
            </a:lvl7pPr>
            <a:lvl8pPr marL="3429000" indent="-228600" defTabSz="457200" eaLnBrk="0" fontAlgn="base" hangingPunct="0">
              <a:spcBef>
                <a:spcPct val="20000"/>
              </a:spcBef>
              <a:spcAft>
                <a:spcPct val="0"/>
              </a:spcAft>
              <a:buFont typeface="Arial" pitchFamily="34" charset="0"/>
              <a:buChar char="»"/>
              <a:defRPr sz="2000">
                <a:solidFill>
                  <a:srgbClr val="000066"/>
                </a:solidFill>
                <a:latin typeface="Corbel" pitchFamily="34" charset="0"/>
                <a:ea typeface="Corbel" pitchFamily="34" charset="0"/>
                <a:cs typeface="Corbel" pitchFamily="34" charset="0"/>
              </a:defRPr>
            </a:lvl8pPr>
            <a:lvl9pPr marL="3886200" indent="-228600" defTabSz="457200" eaLnBrk="0" fontAlgn="base" hangingPunct="0">
              <a:spcBef>
                <a:spcPct val="20000"/>
              </a:spcBef>
              <a:spcAft>
                <a:spcPct val="0"/>
              </a:spcAft>
              <a:buFont typeface="Arial" pitchFamily="34" charset="0"/>
              <a:buChar char="»"/>
              <a:defRPr sz="2000">
                <a:solidFill>
                  <a:srgbClr val="000066"/>
                </a:solidFill>
                <a:latin typeface="Corbel" pitchFamily="34" charset="0"/>
                <a:ea typeface="Corbel" pitchFamily="34" charset="0"/>
                <a:cs typeface="Corbel" pitchFamily="34" charset="0"/>
              </a:defRPr>
            </a:lvl9pPr>
          </a:lstStyle>
          <a:p>
            <a:pPr eaLnBrk="1" hangingPunct="1">
              <a:spcBef>
                <a:spcPct val="0"/>
              </a:spcBef>
              <a:buFontTx/>
              <a:buNone/>
            </a:pPr>
            <a:r>
              <a:rPr lang="en-US" altLang="en-US" sz="1200" dirty="0">
                <a:solidFill>
                  <a:schemeClr val="bg1">
                    <a:lumMod val="50000"/>
                  </a:schemeClr>
                </a:solidFill>
                <a:latin typeface="Arial" panose="020B0604020202020204" pitchFamily="34" charset="0"/>
                <a:cs typeface="Arial" pitchFamily="34" charset="0"/>
              </a:rPr>
              <a:t>Presenter notes</a:t>
            </a:r>
          </a:p>
        </p:txBody>
      </p:sp>
      <p:pic>
        <p:nvPicPr>
          <p:cNvPr id="15" name="Picture 14">
            <a:extLst>
              <a:ext uri="{FF2B5EF4-FFF2-40B4-BE49-F238E27FC236}">
                <a16:creationId xmlns:a16="http://schemas.microsoft.com/office/drawing/2014/main" id="{EAAE557B-05F0-47C1-86EB-28C39BF0DB8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829719" y="854374"/>
            <a:ext cx="2889433" cy="1884571"/>
          </a:xfrm>
          <a:prstGeom prst="rect">
            <a:avLst/>
          </a:prstGeom>
          <a:ln w="3175">
            <a:solidFill>
              <a:schemeClr val="tx1"/>
            </a:solidFill>
          </a:ln>
        </p:spPr>
      </p:pic>
      <p:sp>
        <p:nvSpPr>
          <p:cNvPr id="16" name="Rounded Rectangle 8">
            <a:extLst>
              <a:ext uri="{FF2B5EF4-FFF2-40B4-BE49-F238E27FC236}">
                <a16:creationId xmlns:a16="http://schemas.microsoft.com/office/drawing/2014/main" id="{923C9668-92A6-471F-A4A2-9BD41BF8FC1F}"/>
              </a:ext>
            </a:extLst>
          </p:cNvPr>
          <p:cNvSpPr/>
          <p:nvPr/>
        </p:nvSpPr>
        <p:spPr>
          <a:xfrm>
            <a:off x="4219220" y="2424471"/>
            <a:ext cx="2499932" cy="219376"/>
          </a:xfrm>
          <a:prstGeom prst="roundRect">
            <a:avLst/>
          </a:prstGeom>
          <a:noFill/>
          <a:ln w="25400" cap="flat" cmpd="sng" algn="ctr">
            <a:solidFill>
              <a:srgbClr val="F8991D"/>
            </a:solidFill>
            <a:prstDash val="solid"/>
          </a:ln>
          <a:effectLst/>
        </p:spPr>
        <p:txBody>
          <a:bodyPr rtlCol="0" anchor="ctr"/>
          <a:lstStyle/>
          <a:p>
            <a:pPr marL="0" marR="0" lvl="0" indent="0" algn="ctr" defTabSz="45561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16296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 Information Sent</a:t>
            </a:r>
          </a:p>
        </p:txBody>
      </p:sp>
      <p:sp>
        <p:nvSpPr>
          <p:cNvPr id="3" name="Content Placeholder 2"/>
          <p:cNvSpPr>
            <a:spLocks noGrp="1"/>
          </p:cNvSpPr>
          <p:nvPr>
            <p:ph idx="1"/>
          </p:nvPr>
        </p:nvSpPr>
        <p:spPr/>
        <p:txBody>
          <a:bodyPr/>
          <a:lstStyle/>
          <a:p>
            <a:pPr marL="0" indent="0">
              <a:buNone/>
            </a:pPr>
            <a:r>
              <a:rPr lang="en-US" dirty="0"/>
              <a:t>Information sent includes:</a:t>
            </a:r>
          </a:p>
          <a:p>
            <a:pPr lvl="1"/>
            <a:r>
              <a:rPr lang="en-US" dirty="0"/>
              <a:t>The vehicle’s location when the CER was triggered</a:t>
            </a:r>
          </a:p>
          <a:p>
            <a:pPr lvl="1"/>
            <a:r>
              <a:rPr lang="en-US" dirty="0"/>
              <a:t>The vehicle’s location when the information about the CER was delivered</a:t>
            </a:r>
          </a:p>
          <a:p>
            <a:pPr lvl="1"/>
            <a:r>
              <a:rPr lang="en-US" dirty="0"/>
              <a:t>The vehicle’s speed and other pertinent information for the period starting five minutes before and ending two minutes after the CER was triggered</a:t>
            </a:r>
          </a:p>
          <a:p>
            <a:pPr lvl="1"/>
            <a:r>
              <a:rPr lang="en-US" dirty="0"/>
              <a:t>The type of event generated (hard braking, manual, etc.)</a:t>
            </a:r>
          </a:p>
        </p:txBody>
      </p:sp>
    </p:spTree>
    <p:extLst>
      <p:ext uri="{BB962C8B-B14F-4D97-AF65-F5344CB8AC3E}">
        <p14:creationId xmlns:p14="http://schemas.microsoft.com/office/powerpoint/2010/main" val="625085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166" y="742950"/>
            <a:ext cx="6080067" cy="3792474"/>
          </a:xfrm>
        </p:spPr>
        <p:txBody>
          <a:bodyPr/>
          <a:lstStyle/>
          <a:p>
            <a:pPr marL="0" indent="0">
              <a:buNone/>
            </a:pPr>
            <a:r>
              <a:rPr lang="en-US" dirty="0"/>
              <a:t>The CER button is available whether you are moving or stopped.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r>
              <a:rPr lang="en-US" sz="1200" dirty="0"/>
              <a:t>Home screen when stopped				Home screen when moving</a:t>
            </a:r>
          </a:p>
          <a:p>
            <a:pPr marL="0" indent="0">
              <a:buNone/>
            </a:pPr>
            <a:endParaRPr lang="en-US" sz="1200" dirty="0"/>
          </a:p>
          <a:p>
            <a:pPr marL="0" indent="0">
              <a:buNone/>
            </a:pPr>
            <a:endParaRPr lang="en-US" sz="1200" dirty="0"/>
          </a:p>
          <a:p>
            <a:pPr marL="0" indent="0">
              <a:buNone/>
            </a:pPr>
            <a:endParaRPr lang="en-US" sz="1400" dirty="0"/>
          </a:p>
          <a:p>
            <a:pPr marL="528638" lvl="1" indent="-228600">
              <a:buFont typeface="+mj-lt"/>
              <a:buAutoNum type="arabicPeriod"/>
            </a:pPr>
            <a:r>
              <a:rPr lang="en-US" sz="1050" dirty="0"/>
              <a:t>From the Home screen, tap the </a:t>
            </a:r>
            <a:br>
              <a:rPr lang="en-US" sz="1050" dirty="0"/>
            </a:br>
            <a:r>
              <a:rPr lang="en-US" sz="1050" dirty="0"/>
              <a:t>Critical Event Reporting button.</a:t>
            </a:r>
          </a:p>
          <a:p>
            <a:pPr marL="528638" lvl="1" indent="-228600">
              <a:buFont typeface="+mj-lt"/>
              <a:buAutoNum type="arabicPeriod"/>
            </a:pPr>
            <a:r>
              <a:rPr lang="en-US" sz="1050" dirty="0"/>
              <a:t>Tap </a:t>
            </a:r>
            <a:r>
              <a:rPr lang="en-US" sz="1050" b="1" dirty="0"/>
              <a:t>Yes</a:t>
            </a:r>
            <a:r>
              <a:rPr lang="en-US" sz="1050" dirty="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939" y="3031286"/>
            <a:ext cx="2562789" cy="1504136"/>
          </a:xfrm>
          <a:prstGeom prst="rect">
            <a:avLst/>
          </a:prstGeom>
        </p:spPr>
      </p:pic>
      <p:sp>
        <p:nvSpPr>
          <p:cNvPr id="2" name="Title 1"/>
          <p:cNvSpPr>
            <a:spLocks noGrp="1"/>
          </p:cNvSpPr>
          <p:nvPr>
            <p:ph type="title"/>
          </p:nvPr>
        </p:nvSpPr>
        <p:spPr/>
        <p:txBody>
          <a:bodyPr/>
          <a:lstStyle/>
          <a:p>
            <a:r>
              <a:rPr lang="en-US" dirty="0"/>
              <a:t>Manually Trigger a CER</a:t>
            </a:r>
          </a:p>
        </p:txBody>
      </p:sp>
      <p:pic>
        <p:nvPicPr>
          <p:cNvPr id="4" name="Content Placeholder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64456" y="1069990"/>
            <a:ext cx="2488759" cy="14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8008" y="1073163"/>
            <a:ext cx="2481811" cy="1456609"/>
          </a:xfrm>
          <a:prstGeom prst="rect">
            <a:avLst/>
          </a:prstGeom>
        </p:spPr>
      </p:pic>
      <p:sp>
        <p:nvSpPr>
          <p:cNvPr id="8" name="Rectangle 6"/>
          <p:cNvSpPr>
            <a:spLocks noChangeArrowheads="1"/>
          </p:cNvSpPr>
          <p:nvPr/>
        </p:nvSpPr>
        <p:spPr bwMode="auto">
          <a:xfrm>
            <a:off x="5033096" y="3828896"/>
            <a:ext cx="491377" cy="281590"/>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ln w="38100">
                <a:solidFill>
                  <a:schemeClr val="tx1"/>
                </a:solidFill>
              </a:ln>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0828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 CER Is Triggered</a:t>
            </a:r>
          </a:p>
        </p:txBody>
      </p:sp>
      <p:sp>
        <p:nvSpPr>
          <p:cNvPr id="4" name="Action Button: Information 3">
            <a:hlinkClick r:id="" action="ppaction://noaction" highlightClick="1"/>
          </p:cNvPr>
          <p:cNvSpPr/>
          <p:nvPr/>
        </p:nvSpPr>
        <p:spPr>
          <a:xfrm>
            <a:off x="6208010" y="221361"/>
            <a:ext cx="414528" cy="414528"/>
          </a:xfrm>
          <a:prstGeom prst="actionButtonInformation">
            <a:avLst/>
          </a:prstGeom>
          <a:solidFill>
            <a:srgbClr val="FFD200"/>
          </a:solidFill>
          <a:ln w="25400" cap="flat" cmpd="sng" algn="ctr">
            <a:noFill/>
            <a:prstDash val="solid"/>
          </a:ln>
          <a:effectLst/>
        </p:spPr>
        <p:txBody>
          <a:bodyPr rtlCol="0" anchor="ctr"/>
          <a:lstStyle/>
          <a:p>
            <a:pPr marL="0" marR="0" lvl="0" indent="0" algn="ctr" defTabSz="45561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8D4D3B84-1E8F-4CE9-B1EB-03E84F7F9F62}"/>
              </a:ext>
            </a:extLst>
          </p:cNvPr>
          <p:cNvPicPr>
            <a:picLocks noChangeAspect="1"/>
          </p:cNvPicPr>
          <p:nvPr/>
        </p:nvPicPr>
        <p:blipFill>
          <a:blip r:embed="rId3"/>
          <a:stretch>
            <a:fillRect/>
          </a:stretch>
        </p:blipFill>
        <p:spPr>
          <a:xfrm>
            <a:off x="835800" y="952881"/>
            <a:ext cx="5506618" cy="3229528"/>
          </a:xfrm>
          <a:prstGeom prst="rect">
            <a:avLst/>
          </a:prstGeom>
        </p:spPr>
      </p:pic>
    </p:spTree>
    <p:extLst>
      <p:ext uri="{BB962C8B-B14F-4D97-AF65-F5344CB8AC3E}">
        <p14:creationId xmlns:p14="http://schemas.microsoft.com/office/powerpoint/2010/main" val="3069749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IVG Driver Training</a:t>
            </a:r>
          </a:p>
        </p:txBody>
      </p:sp>
      <p:sp>
        <p:nvSpPr>
          <p:cNvPr id="3" name="Content Placeholder 2"/>
          <p:cNvSpPr>
            <a:spLocks noGrp="1"/>
          </p:cNvSpPr>
          <p:nvPr>
            <p:ph type="body" idx="1"/>
          </p:nvPr>
        </p:nvSpPr>
        <p:spPr/>
        <p:txBody>
          <a:bodyPr/>
          <a:lstStyle/>
          <a:p>
            <a:pPr algn="ctr"/>
            <a:r>
              <a:rPr lang="en-US" dirty="0"/>
              <a:t>This concludes the Critical Event Reporting training.</a:t>
            </a:r>
          </a:p>
        </p:txBody>
      </p:sp>
    </p:spTree>
    <p:extLst>
      <p:ext uri="{BB962C8B-B14F-4D97-AF65-F5344CB8AC3E}">
        <p14:creationId xmlns:p14="http://schemas.microsoft.com/office/powerpoint/2010/main" val="304511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Instructor Training Checklist: CER</a:t>
            </a:r>
          </a:p>
        </p:txBody>
      </p:sp>
      <p:sp>
        <p:nvSpPr>
          <p:cNvPr id="3" name="Content Placeholder 2"/>
          <p:cNvSpPr>
            <a:spLocks noGrp="1"/>
          </p:cNvSpPr>
          <p:nvPr>
            <p:ph idx="1"/>
          </p:nvPr>
        </p:nvSpPr>
        <p:spPr/>
        <p:txBody>
          <a:bodyPr/>
          <a:lstStyle/>
          <a:p>
            <a:pPr marL="0" indent="0">
              <a:buNone/>
            </a:pPr>
            <a:r>
              <a:rPr lang="en-US" sz="1600" b="1" dirty="0">
                <a:latin typeface="Arial" panose="020B0604020202020204" pitchFamily="34" charset="0"/>
                <a:cs typeface="Arial" panose="020B0604020202020204" pitchFamily="34" charset="0"/>
              </a:rPr>
              <a:t>Explain how CER works</a:t>
            </a:r>
          </a:p>
          <a:p>
            <a:pPr>
              <a:buFont typeface="Wingdings" panose="05000000000000000000" pitchFamily="2" charset="2"/>
              <a:buChar char="q"/>
            </a:pPr>
            <a:r>
              <a:rPr lang="en-US" sz="1050" dirty="0"/>
              <a:t>Describe the types of critical events your company captures.</a:t>
            </a:r>
          </a:p>
          <a:p>
            <a:pPr>
              <a:buFont typeface="Wingdings" panose="05000000000000000000" pitchFamily="2" charset="2"/>
              <a:buChar char="q"/>
            </a:pPr>
            <a:r>
              <a:rPr lang="en-US" sz="1050" dirty="0">
                <a:latin typeface="Arial" panose="020B0604020202020204" pitchFamily="34" charset="0"/>
                <a:cs typeface="Arial" panose="020B0604020202020204" pitchFamily="34" charset="0"/>
              </a:rPr>
              <a:t>Describe what the driver sees when a CER is triggered.</a:t>
            </a:r>
          </a:p>
          <a:p>
            <a:pPr>
              <a:buFont typeface="Wingdings" panose="05000000000000000000" pitchFamily="2" charset="2"/>
              <a:buChar char="q"/>
            </a:pPr>
            <a:r>
              <a:rPr lang="en-US" sz="1050" dirty="0"/>
              <a:t>Describe when your company expects drivers to manually trigger a CER.</a:t>
            </a:r>
          </a:p>
          <a:p>
            <a:pPr>
              <a:buFont typeface="Wingdings" panose="05000000000000000000" pitchFamily="2" charset="2"/>
              <a:buChar char="q"/>
            </a:pPr>
            <a:r>
              <a:rPr lang="en-US" sz="1050" dirty="0">
                <a:latin typeface="Arial" panose="020B0604020202020204" pitchFamily="34" charset="0"/>
                <a:cs typeface="Arial" panose="020B0604020202020204" pitchFamily="34" charset="0"/>
              </a:rPr>
              <a:t>Describe the information your company receives for a CER.</a:t>
            </a:r>
          </a:p>
          <a:p>
            <a:pPr marL="0" indent="0">
              <a:buNone/>
            </a:pPr>
            <a:r>
              <a:rPr lang="en-US" sz="1600" b="1" dirty="0">
                <a:latin typeface="Arial" panose="020B0604020202020204" pitchFamily="34" charset="0"/>
                <a:cs typeface="Arial" panose="020B0604020202020204" pitchFamily="34" charset="0"/>
              </a:rPr>
              <a:t>Manually trigger a CER</a:t>
            </a:r>
          </a:p>
          <a:p>
            <a:pPr>
              <a:buFont typeface="Wingdings" panose="05000000000000000000" pitchFamily="2" charset="2"/>
              <a:buChar char="q"/>
            </a:pPr>
            <a:r>
              <a:rPr lang="en-US" sz="1050" dirty="0"/>
              <a:t>Tap the CER home screen menu button.</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0778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IVG Driver Training</a:t>
            </a:r>
          </a:p>
        </p:txBody>
      </p:sp>
      <p:sp>
        <p:nvSpPr>
          <p:cNvPr id="3" name="Text Placeholder 2"/>
          <p:cNvSpPr>
            <a:spLocks noGrp="1"/>
          </p:cNvSpPr>
          <p:nvPr>
            <p:ph type="body" sz="quarter" idx="11"/>
          </p:nvPr>
        </p:nvSpPr>
        <p:spPr/>
        <p:txBody>
          <a:bodyPr/>
          <a:lstStyle/>
          <a:p>
            <a:r>
              <a:rPr lang="en-US" dirty="0">
                <a:latin typeface="Arial" panose="020B0604020202020204" pitchFamily="34" charset="0"/>
                <a:cs typeface="Arial" panose="020B0604020202020204" pitchFamily="34" charset="0"/>
              </a:rPr>
              <a:t>Critical Event Reporting</a:t>
            </a:r>
          </a:p>
        </p:txBody>
      </p:sp>
      <p:sp>
        <p:nvSpPr>
          <p:cNvPr id="5" name="Content Placeholder 4"/>
          <p:cNvSpPr>
            <a:spLocks noGrp="1"/>
          </p:cNvSpPr>
          <p:nvPr>
            <p:ph sz="quarter" idx="13"/>
          </p:nvPr>
        </p:nvSpPr>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588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latin typeface="Arial" panose="020B0604020202020204" pitchFamily="34" charset="0"/>
                <a:cs typeface="Arial" panose="020B0604020202020204" pitchFamily="34" charset="0"/>
              </a:rPr>
              <a:t>Safety Information</a:t>
            </a:r>
          </a:p>
        </p:txBody>
      </p:sp>
      <p:pic>
        <p:nvPicPr>
          <p:cNvPr id="4" name="Picture 14" descr="driverwarnin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458" y="872922"/>
            <a:ext cx="5974406" cy="59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0164D469-7772-4126-A136-301B89FBE962}"/>
              </a:ext>
            </a:extLst>
          </p:cNvPr>
          <p:cNvSpPr>
            <a:spLocks noGrp="1"/>
          </p:cNvSpPr>
          <p:nvPr>
            <p:ph idx="1"/>
          </p:nvPr>
        </p:nvSpPr>
        <p:spPr>
          <a:xfrm>
            <a:off x="542471" y="1868848"/>
            <a:ext cx="3061366" cy="2883152"/>
          </a:xfrm>
        </p:spPr>
        <p:txBody>
          <a:bodyPr/>
          <a:lstStyle/>
          <a:p>
            <a:pPr marL="0" indent="0">
              <a:buNone/>
            </a:pPr>
            <a:r>
              <a:rPr lang="en-US" sz="1400" dirty="0">
                <a:latin typeface="Arial" panose="020B0604020202020204" pitchFamily="34" charset="0"/>
                <a:cs typeface="Arial" panose="020B0604020202020204" pitchFamily="34" charset="0"/>
              </a:rPr>
              <a:t>You cannot use the IVG to read</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or type messages while moving.</a:t>
            </a:r>
          </a:p>
          <a:p>
            <a:r>
              <a:rPr lang="en-US" sz="1400" dirty="0">
                <a:latin typeface="Arial" panose="020B0604020202020204" pitchFamily="34" charset="0"/>
                <a:cs typeface="Arial" panose="020B0604020202020204" pitchFamily="34" charset="0"/>
              </a:rPr>
              <a:t>Exception: a logged in, non-driving co-driver may use the IVG without restriction.</a:t>
            </a:r>
          </a:p>
          <a:p>
            <a:pPr marL="600075" lvl="2" indent="0">
              <a:buNone/>
            </a:pPr>
            <a:endParaRPr lang="en-US" dirty="0">
              <a:latin typeface="Arial" panose="020B0604020202020204" pitchFamily="34" charset="0"/>
              <a:cs typeface="Arial" panose="020B0604020202020204" pitchFamily="34" charset="0"/>
            </a:endParaRPr>
          </a:p>
          <a:p>
            <a:pPr marL="600075" lvl="2" indent="0">
              <a:buNone/>
            </a:pP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p>
        </p:txBody>
      </p:sp>
      <p:pic>
        <p:nvPicPr>
          <p:cNvPr id="10" name="Picture 23" descr="US_DOT_truck_accident_1a">
            <a:extLst>
              <a:ext uri="{FF2B5EF4-FFF2-40B4-BE49-F238E27FC236}">
                <a16:creationId xmlns:a16="http://schemas.microsoft.com/office/drawing/2014/main" id="{CA93BC82-8E7E-4206-B83C-C7FD1A01BC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836" y="1868847"/>
            <a:ext cx="3066028" cy="2006249"/>
          </a:xfrm>
          <a:prstGeom prst="rect">
            <a:avLst/>
          </a:prstGeom>
          <a:solidFill>
            <a:srgbClr val="FFFFFF">
              <a:shade val="85000"/>
            </a:srgbClr>
          </a:solidFill>
          <a:ln w="88900" cap="sq">
            <a:solidFill>
              <a:srgbClr val="FFFFFF"/>
            </a:solidFill>
            <a:miter lim="800000"/>
          </a:ln>
          <a:effectLst/>
          <a:extLst/>
        </p:spPr>
      </p:pic>
      <p:pic>
        <p:nvPicPr>
          <p:cNvPr id="11" name="Picture 30" descr="speaker_2">
            <a:extLst>
              <a:ext uri="{FF2B5EF4-FFF2-40B4-BE49-F238E27FC236}">
                <a16:creationId xmlns:a16="http://schemas.microsoft.com/office/drawing/2014/main" id="{84217010-20FD-4DA6-9C26-9EA7654D1FFA}"/>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4081589">
            <a:off x="782932" y="4062032"/>
            <a:ext cx="510613" cy="39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a:extLst>
              <a:ext uri="{FF2B5EF4-FFF2-40B4-BE49-F238E27FC236}">
                <a16:creationId xmlns:a16="http://schemas.microsoft.com/office/drawing/2014/main" id="{E5780A4C-502E-47F6-B394-941B0577B482}"/>
              </a:ext>
            </a:extLst>
          </p:cNvPr>
          <p:cNvSpPr txBox="1">
            <a:spLocks/>
          </p:cNvSpPr>
          <p:nvPr/>
        </p:nvSpPr>
        <p:spPr bwMode="auto">
          <a:xfrm>
            <a:off x="542469" y="3667924"/>
            <a:ext cx="3910777" cy="108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57175" indent="-257175" algn="l" defTabSz="342900" rtl="0" eaLnBrk="1" fontAlgn="base" hangingPunct="1">
              <a:spcBef>
                <a:spcPct val="20000"/>
              </a:spcBef>
              <a:spcAft>
                <a:spcPct val="0"/>
              </a:spcAft>
              <a:buClr>
                <a:srgbClr val="F8991D"/>
              </a:buClr>
              <a:buFont typeface="Arial" pitchFamily="34" charset="0"/>
              <a:buChar char="•"/>
              <a:defRPr sz="1600" kern="1200" baseline="0">
                <a:solidFill>
                  <a:srgbClr val="6D6E71"/>
                </a:solidFill>
                <a:latin typeface="Arial" panose="020B0604020202020204" pitchFamily="34" charset="0"/>
                <a:ea typeface="MS PGothic" pitchFamily="34" charset="-128"/>
                <a:cs typeface="Arial" panose="020B0604020202020204" pitchFamily="34" charset="0"/>
              </a:defRPr>
            </a:lvl1pPr>
            <a:lvl2pPr marL="557213" indent="-214313" algn="l" defTabSz="342900" rtl="0" eaLnBrk="1" fontAlgn="base" hangingPunct="1">
              <a:spcBef>
                <a:spcPct val="20000"/>
              </a:spcBef>
              <a:spcAft>
                <a:spcPct val="0"/>
              </a:spcAft>
              <a:buClr>
                <a:srgbClr val="F8991D"/>
              </a:buClr>
              <a:buFont typeface="Arial" pitchFamily="34" charset="0"/>
              <a:buChar char="–"/>
              <a:defRPr sz="1400" kern="1200" baseline="0">
                <a:solidFill>
                  <a:srgbClr val="6D6E71"/>
                </a:solidFill>
                <a:latin typeface="Arial" panose="020B0604020202020204" pitchFamily="34" charset="0"/>
                <a:ea typeface="MS PGothic" pitchFamily="34" charset="-128"/>
                <a:cs typeface="Arial" panose="020B0604020202020204" pitchFamily="34" charset="0"/>
              </a:defRPr>
            </a:lvl2pPr>
            <a:lvl3pPr marL="857250" indent="-257175" algn="l" defTabSz="342900" rtl="0" eaLnBrk="1" fontAlgn="base" hangingPunct="1">
              <a:spcBef>
                <a:spcPct val="20000"/>
              </a:spcBef>
              <a:spcAft>
                <a:spcPct val="0"/>
              </a:spcAft>
              <a:buClr>
                <a:srgbClr val="F8991D"/>
              </a:buClr>
              <a:buFont typeface="Courier New"/>
              <a:buChar char="o"/>
              <a:defRPr sz="1400" kern="1200" baseline="0">
                <a:solidFill>
                  <a:srgbClr val="6D6E71"/>
                </a:solidFill>
                <a:latin typeface="Arial" panose="020B0604020202020204" pitchFamily="34" charset="0"/>
                <a:ea typeface="MS PGothic" pitchFamily="34" charset="-128"/>
                <a:cs typeface="Arial" panose="020B0604020202020204" pitchFamily="34" charset="0"/>
              </a:defRPr>
            </a:lvl3pPr>
            <a:lvl4pPr marL="1200150" indent="-171450" algn="l" defTabSz="342900" rtl="0" eaLnBrk="1" fontAlgn="base" hangingPunct="1">
              <a:spcBef>
                <a:spcPct val="20000"/>
              </a:spcBef>
              <a:spcAft>
                <a:spcPct val="0"/>
              </a:spcAft>
              <a:buClr>
                <a:srgbClr val="F8991D"/>
              </a:buClr>
              <a:buFont typeface="Wingdings" pitchFamily="2" charset="2"/>
              <a:buChar char="²"/>
              <a:defRPr sz="1350" kern="1200">
                <a:solidFill>
                  <a:srgbClr val="6D6E71"/>
                </a:solidFill>
                <a:latin typeface="Arial" panose="020B0604020202020204" pitchFamily="34" charset="0"/>
                <a:ea typeface="MS PGothic" pitchFamily="34" charset="-128"/>
                <a:cs typeface="Arial" panose="020B0604020202020204" pitchFamily="34" charset="0"/>
              </a:defRPr>
            </a:lvl4pPr>
            <a:lvl5pPr marL="1543050" indent="-171450" algn="l" defTabSz="342900" rtl="0" eaLnBrk="1" fontAlgn="base" hangingPunct="1">
              <a:spcBef>
                <a:spcPct val="20000"/>
              </a:spcBef>
              <a:spcAft>
                <a:spcPct val="0"/>
              </a:spcAft>
              <a:buClr>
                <a:srgbClr val="F8991D"/>
              </a:buClr>
              <a:buFont typeface="Wingdings" pitchFamily="2" charset="2"/>
              <a:buChar char="§"/>
              <a:defRPr sz="1400" kern="1200">
                <a:solidFill>
                  <a:srgbClr val="6D6E71"/>
                </a:solidFill>
                <a:latin typeface="Arial" panose="020B0604020202020204" pitchFamily="34" charset="0"/>
                <a:ea typeface="MS PGothic" pitchFamily="34" charset="-128"/>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600075" lvl="2" indent="0">
              <a:buFont typeface="Courier New"/>
              <a:buNone/>
            </a:pPr>
            <a:r>
              <a:rPr lang="en-US" dirty="0"/>
              <a:t> </a:t>
            </a:r>
            <a:br>
              <a:rPr lang="en-US" dirty="0"/>
            </a:br>
            <a:r>
              <a:rPr lang="en-US" dirty="0"/>
              <a:t>  </a:t>
            </a:r>
            <a:br>
              <a:rPr lang="en-US" dirty="0"/>
            </a:br>
            <a:r>
              <a:rPr lang="en-US" dirty="0"/>
              <a:t>	</a:t>
            </a:r>
            <a:r>
              <a:rPr lang="en-US" sz="1200" dirty="0"/>
              <a:t>You can </a:t>
            </a:r>
            <a:r>
              <a:rPr lang="en-US" sz="1200" b="1" dirty="0"/>
              <a:t>listen</a:t>
            </a:r>
            <a:r>
              <a:rPr lang="en-US" sz="1200" dirty="0"/>
              <a:t> to messages while driving.</a:t>
            </a:r>
          </a:p>
          <a:p>
            <a:pPr marL="0" indent="0">
              <a:buFont typeface="Arial" pitchFamily="34" charset="0"/>
              <a:buNone/>
            </a:pPr>
            <a:r>
              <a:rPr lang="en-US" dirty="0"/>
              <a:t>	</a:t>
            </a:r>
          </a:p>
        </p:txBody>
      </p:sp>
    </p:spTree>
    <p:extLst>
      <p:ext uri="{BB962C8B-B14F-4D97-AF65-F5344CB8AC3E}">
        <p14:creationId xmlns:p14="http://schemas.microsoft.com/office/powerpoint/2010/main" val="2558279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latin typeface="Arial" panose="020B0604020202020204" pitchFamily="34" charset="0"/>
                <a:cs typeface="Arial" panose="020B0604020202020204" pitchFamily="34" charset="0"/>
              </a:rPr>
              <a:t>Goals</a:t>
            </a:r>
          </a:p>
        </p:txBody>
      </p:sp>
      <p:sp>
        <p:nvSpPr>
          <p:cNvPr id="3" name="Content Placeholder 2"/>
          <p:cNvSpPr>
            <a:spLocks noGrp="1"/>
          </p:cNvSpPr>
          <p:nvPr>
            <p:ph idx="1"/>
          </p:nvPr>
        </p:nvSpPr>
        <p:spPr>
          <a:xfrm>
            <a:off x="320220" y="743204"/>
            <a:ext cx="3447108" cy="3840988"/>
          </a:xfrm>
        </p:spPr>
        <p:txBody>
          <a:bodyPr/>
          <a:lstStyle/>
          <a:p>
            <a:pPr marL="0" indent="0">
              <a:buNone/>
            </a:pPr>
            <a:r>
              <a:rPr lang="en-US" dirty="0">
                <a:latin typeface="Arial" panose="020B0604020202020204" pitchFamily="34" charset="0"/>
                <a:cs typeface="Arial" panose="020B0604020202020204" pitchFamily="34" charset="0"/>
              </a:rPr>
              <a:t>This presentation covers how to manually trigger a Critical Event.</a:t>
            </a: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35936" y="1495695"/>
            <a:ext cx="2565787" cy="20019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9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Event Reporting</a:t>
            </a:r>
          </a:p>
        </p:txBody>
      </p:sp>
      <p:sp>
        <p:nvSpPr>
          <p:cNvPr id="3" name="Text Placeholder 2"/>
          <p:cNvSpPr>
            <a:spLocks noGrp="1"/>
          </p:cNvSpPr>
          <p:nvPr>
            <p:ph type="body" idx="1"/>
          </p:nvPr>
        </p:nvSpPr>
        <p:spPr/>
        <p:txBody>
          <a:bodyPr/>
          <a:lstStyle/>
          <a:p>
            <a:r>
              <a:rPr lang="en-US" dirty="0"/>
              <a:t>Safety and Compliance Services</a:t>
            </a:r>
          </a:p>
        </p:txBody>
      </p:sp>
    </p:spTree>
    <p:extLst>
      <p:ext uri="{BB962C8B-B14F-4D97-AF65-F5344CB8AC3E}">
        <p14:creationId xmlns:p14="http://schemas.microsoft.com/office/powerpoint/2010/main" val="3902074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Critical Event Reporting (CER)</a:t>
            </a:r>
          </a:p>
        </p:txBody>
      </p:sp>
      <p:sp>
        <p:nvSpPr>
          <p:cNvPr id="3" name="Content Placeholder 2"/>
          <p:cNvSpPr>
            <a:spLocks noGrp="1"/>
          </p:cNvSpPr>
          <p:nvPr>
            <p:ph idx="1"/>
          </p:nvPr>
        </p:nvSpPr>
        <p:spPr/>
        <p:txBody>
          <a:bodyPr/>
          <a:lstStyle/>
          <a:p>
            <a:pPr marL="0" indent="0">
              <a:buNone/>
            </a:pPr>
            <a:r>
              <a:rPr lang="en-US" dirty="0"/>
              <a:t>CER reports events that could affect safety.  These include:</a:t>
            </a:r>
          </a:p>
          <a:p>
            <a:pPr lvl="1"/>
            <a:r>
              <a:rPr lang="en-US" dirty="0"/>
              <a:t>Hard braking</a:t>
            </a:r>
          </a:p>
          <a:p>
            <a:pPr lvl="1"/>
            <a:r>
              <a:rPr lang="en-US" dirty="0"/>
              <a:t>Lane departure*</a:t>
            </a:r>
          </a:p>
          <a:p>
            <a:pPr lvl="1"/>
            <a:r>
              <a:rPr lang="en-US" dirty="0"/>
              <a:t>Roll stability*</a:t>
            </a:r>
          </a:p>
          <a:p>
            <a:pPr lvl="1"/>
            <a:r>
              <a:rPr lang="en-US" dirty="0"/>
              <a:t>Forward collision warning*</a:t>
            </a:r>
          </a:p>
          <a:p>
            <a:pPr lvl="1"/>
            <a:r>
              <a:rPr lang="en-US" dirty="0"/>
              <a:t>Following time violation*</a:t>
            </a:r>
          </a:p>
          <a:p>
            <a:pPr lvl="1"/>
            <a:r>
              <a:rPr lang="en-US" dirty="0" err="1"/>
              <a:t>Overspeed</a:t>
            </a:r>
            <a:r>
              <a:rPr lang="en-US" dirty="0"/>
              <a:t> and excessive</a:t>
            </a:r>
            <a:br>
              <a:rPr lang="en-US" dirty="0"/>
            </a:br>
            <a:r>
              <a:rPr lang="en-US" dirty="0" err="1"/>
              <a:t>overspeed</a:t>
            </a:r>
            <a:r>
              <a:rPr lang="en-US" dirty="0"/>
              <a:t>*</a:t>
            </a:r>
          </a:p>
          <a:p>
            <a:pPr lvl="1"/>
            <a:r>
              <a:rPr lang="en-US" dirty="0"/>
              <a:t>Manually-triggered events*</a:t>
            </a:r>
          </a:p>
          <a:p>
            <a:pPr marL="0" indent="0">
              <a:buNone/>
            </a:pPr>
            <a:endParaRPr lang="en-US" dirty="0"/>
          </a:p>
          <a:p>
            <a:pPr marL="0" indent="0">
              <a:buNone/>
            </a:pPr>
            <a:r>
              <a:rPr lang="en-US" sz="1200" dirty="0"/>
              <a:t>*These events require special sensors</a:t>
            </a:r>
            <a:br>
              <a:rPr lang="en-US" sz="1200" dirty="0"/>
            </a:br>
            <a:r>
              <a:rPr lang="en-US" sz="1200" dirty="0"/>
              <a:t>on the truck.  Find out whether your </a:t>
            </a:r>
            <a:br>
              <a:rPr lang="en-US" sz="1200" dirty="0"/>
            </a:br>
            <a:r>
              <a:rPr lang="en-US" sz="1200" dirty="0"/>
              <a:t>company uses them.</a:t>
            </a:r>
          </a:p>
        </p:txBody>
      </p:sp>
      <p:pic>
        <p:nvPicPr>
          <p:cNvPr id="4" name="Picture 3"/>
          <p:cNvPicPr>
            <a:picLocks noChangeAspect="1"/>
          </p:cNvPicPr>
          <p:nvPr/>
        </p:nvPicPr>
        <p:blipFill>
          <a:blip r:embed="rId3"/>
          <a:stretch>
            <a:fillRect/>
          </a:stretch>
        </p:blipFill>
        <p:spPr>
          <a:xfrm>
            <a:off x="3507634" y="2659138"/>
            <a:ext cx="2988264" cy="1747797"/>
          </a:xfrm>
          <a:prstGeom prst="rect">
            <a:avLst/>
          </a:prstGeom>
        </p:spPr>
      </p:pic>
      <p:sp>
        <p:nvSpPr>
          <p:cNvPr id="5" name="Action Button: Information 4">
            <a:hlinkClick r:id="" action="ppaction://noaction" highlightClick="1"/>
          </p:cNvPr>
          <p:cNvSpPr/>
          <p:nvPr/>
        </p:nvSpPr>
        <p:spPr>
          <a:xfrm>
            <a:off x="6222797" y="221361"/>
            <a:ext cx="414528" cy="414528"/>
          </a:xfrm>
          <a:prstGeom prst="actionButtonInformation">
            <a:avLst/>
          </a:prstGeom>
          <a:solidFill>
            <a:srgbClr val="FFD200"/>
          </a:solidFill>
          <a:ln w="25400" cap="flat" cmpd="sng" algn="ctr">
            <a:noFill/>
            <a:prstDash val="solid"/>
          </a:ln>
          <a:effectLst/>
        </p:spPr>
        <p:txBody>
          <a:bodyPr rtlCol="0" anchor="ctr"/>
          <a:lstStyle/>
          <a:p>
            <a:pPr marL="0" marR="0" lvl="0" indent="0" algn="ctr" defTabSz="45561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ctangle 6"/>
          <p:cNvSpPr>
            <a:spLocks noChangeArrowheads="1"/>
          </p:cNvSpPr>
          <p:nvPr/>
        </p:nvSpPr>
        <p:spPr bwMode="auto">
          <a:xfrm>
            <a:off x="4297862" y="3586155"/>
            <a:ext cx="727680" cy="524801"/>
          </a:xfrm>
          <a:prstGeom prst="rect">
            <a:avLst/>
          </a:prstGeom>
          <a:noFill/>
          <a:ln w="381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lIns="91426" tIns="45713" rIns="91426" bIns="45713"/>
          <a:lstStyle>
            <a:lvl1pPr eaLnBrk="0" hangingPunct="0">
              <a:spcBef>
                <a:spcPct val="20000"/>
              </a:spcBef>
              <a:buFont typeface="Arial" pitchFamily="34" charset="0"/>
              <a:buChar char="•"/>
              <a:defRPr sz="3300">
                <a:solidFill>
                  <a:srgbClr val="005072"/>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5072"/>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5072"/>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5072"/>
                </a:solidFill>
                <a:latin typeface="Corbel" pitchFamily="34" charset="0"/>
                <a:ea typeface="Corbel" pitchFamily="34" charset="0"/>
                <a:cs typeface="Corbel" pitchFamily="34" charset="0"/>
              </a:defRPr>
            </a:lvl5pPr>
            <a:lvl6pPr marL="25146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6pPr>
            <a:lvl7pPr marL="29718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7pPr>
            <a:lvl8pPr marL="34290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8pPr>
            <a:lvl9pPr marL="3886200" indent="-228600" defTabSz="455613" eaLnBrk="0" fontAlgn="base" hangingPunct="0">
              <a:spcBef>
                <a:spcPct val="20000"/>
              </a:spcBef>
              <a:spcAft>
                <a:spcPct val="0"/>
              </a:spcAft>
              <a:buFont typeface="Arial" pitchFamily="34" charset="0"/>
              <a:buChar char="»"/>
              <a:defRPr sz="2000">
                <a:solidFill>
                  <a:srgbClr val="005072"/>
                </a:solidFill>
                <a:latin typeface="Corbel" pitchFamily="34" charset="0"/>
                <a:ea typeface="Corbel" pitchFamily="34" charset="0"/>
                <a:cs typeface="Corbel" pitchFamily="34" charset="0"/>
              </a:defRPr>
            </a:lvl9pPr>
          </a:lstStyle>
          <a:p>
            <a:pPr defTabSz="455613" eaLnBrk="1" hangingPunct="1">
              <a:spcBef>
                <a:spcPct val="0"/>
              </a:spcBef>
              <a:buFontTx/>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6347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Event Reporting (CER)</a:t>
            </a:r>
          </a:p>
        </p:txBody>
      </p:sp>
      <p:sp>
        <p:nvSpPr>
          <p:cNvPr id="3" name="Content Placeholder 2"/>
          <p:cNvSpPr>
            <a:spLocks noGrp="1"/>
          </p:cNvSpPr>
          <p:nvPr>
            <p:ph idx="1"/>
          </p:nvPr>
        </p:nvSpPr>
        <p:spPr/>
        <p:txBody>
          <a:bodyPr/>
          <a:lstStyle/>
          <a:p>
            <a:pPr marL="0" indent="0">
              <a:buNone/>
            </a:pPr>
            <a:r>
              <a:rPr lang="en-US" dirty="0"/>
              <a:t>You need to understand:</a:t>
            </a:r>
          </a:p>
          <a:p>
            <a:pPr lvl="1"/>
            <a:r>
              <a:rPr lang="en-US" dirty="0"/>
              <a:t>When critical events are triggered</a:t>
            </a:r>
          </a:p>
          <a:p>
            <a:pPr lvl="1"/>
            <a:r>
              <a:rPr lang="en-US" dirty="0"/>
              <a:t>What information is sent when a CER is triggered</a:t>
            </a:r>
          </a:p>
          <a:p>
            <a:pPr marL="0" indent="0">
              <a:buNone/>
            </a:pPr>
            <a:endParaRPr lang="en-US" dirty="0"/>
          </a:p>
          <a:p>
            <a:pPr marL="0" indent="0">
              <a:buNone/>
            </a:pPr>
            <a:r>
              <a:rPr lang="en-US" dirty="0"/>
              <a:t>You need to know how to:</a:t>
            </a:r>
          </a:p>
          <a:p>
            <a:pPr lvl="1"/>
            <a:r>
              <a:rPr lang="en-US" dirty="0"/>
              <a:t>Manually trigger a critical event</a:t>
            </a:r>
          </a:p>
          <a:p>
            <a:pPr lvl="1"/>
            <a:r>
              <a:rPr lang="en-US" dirty="0"/>
              <a:t>Know when the IVG has automatically generated a critical event report</a:t>
            </a:r>
          </a:p>
        </p:txBody>
      </p:sp>
    </p:spTree>
    <p:extLst>
      <p:ext uri="{BB962C8B-B14F-4D97-AF65-F5344CB8AC3E}">
        <p14:creationId xmlns:p14="http://schemas.microsoft.com/office/powerpoint/2010/main" val="712269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When Does the IVG Send a CER?</a:t>
            </a:r>
          </a:p>
        </p:txBody>
      </p:sp>
      <p:sp>
        <p:nvSpPr>
          <p:cNvPr id="3" name="Content Placeholder 2"/>
          <p:cNvSpPr>
            <a:spLocks noGrp="1"/>
          </p:cNvSpPr>
          <p:nvPr>
            <p:ph idx="1"/>
          </p:nvPr>
        </p:nvSpPr>
        <p:spPr/>
        <p:txBody>
          <a:bodyPr/>
          <a:lstStyle/>
          <a:p>
            <a:pPr marL="0" indent="0">
              <a:buNone/>
            </a:pPr>
            <a:r>
              <a:rPr lang="en-US" dirty="0"/>
              <a:t>The system sends a critical event report when:</a:t>
            </a:r>
          </a:p>
          <a:p>
            <a:pPr lvl="1"/>
            <a:r>
              <a:rPr lang="en-US" dirty="0"/>
              <a:t>A sensor detects an event affecting safety.  Depending on your company, these could include: hard braking, roll stability, lane departure, and </a:t>
            </a:r>
            <a:r>
              <a:rPr lang="en-US" dirty="0" err="1"/>
              <a:t>overspeeding</a:t>
            </a:r>
            <a:r>
              <a:rPr lang="en-US" dirty="0"/>
              <a:t>.</a:t>
            </a:r>
          </a:p>
          <a:p>
            <a:pPr lvl="1"/>
            <a:r>
              <a:rPr lang="en-US" dirty="0"/>
              <a:t>You manually trigger a CER.</a:t>
            </a:r>
          </a:p>
        </p:txBody>
      </p:sp>
    </p:spTree>
    <p:extLst>
      <p:ext uri="{BB962C8B-B14F-4D97-AF65-F5344CB8AC3E}">
        <p14:creationId xmlns:p14="http://schemas.microsoft.com/office/powerpoint/2010/main" val="38215586"/>
      </p:ext>
    </p:extLst>
  </p:cSld>
  <p:clrMapOvr>
    <a:masterClrMapping/>
  </p:clrMapOvr>
</p:sld>
</file>

<file path=ppt/theme/theme1.xml><?xml version="1.0" encoding="utf-8"?>
<a:theme xmlns:a="http://schemas.openxmlformats.org/drawingml/2006/main" name="Omnitracs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4B5BFCBC-DD0F-4B17-8955-5C3289B7A209}" vid="{12EC8D47-A404-4848-9D40-0A860FB4D2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livery_x0020_Type xmlns="16facac9-d714-4036-a4cf-db7e5cdf7708" xsi:nil="true"/>
    <DCN xmlns="16facac9-d714-4036-a4cf-db7e5cdf7708" xsi:nil="true"/>
    <Archived_x003f_ xmlns="16facac9-d714-4036-a4cf-db7e5cdf7708">false</Archived_x003f_>
    <Audience_x0020_type xmlns="16facac9-d714-4036-a4cf-db7e5cdf7708"/>
    <Platform xmlns="16facac9-d714-4036-a4cf-db7e5cdf7708"/>
    <Comments_x002f_Locations xmlns="16facac9-d714-4036-a4cf-db7e5cdf7708" xsi:nil="true"/>
    <Date xmlns="16facac9-d714-4036-a4cf-db7e5cdf770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1C16FFACA6F574DA4751A4BD2ED86C8" ma:contentTypeVersion="13" ma:contentTypeDescription="Create a new document." ma:contentTypeScope="" ma:versionID="e3af5f5f9a88b7cb2dc212eb4850deb1">
  <xsd:schema xmlns:xsd="http://www.w3.org/2001/XMLSchema" xmlns:xs="http://www.w3.org/2001/XMLSchema" xmlns:p="http://schemas.microsoft.com/office/2006/metadata/properties" xmlns:ns2="16facac9-d714-4036-a4cf-db7e5cdf7708" xmlns:ns3="59e31faa-4f02-4403-9d11-8e911673cae6" targetNamespace="http://schemas.microsoft.com/office/2006/metadata/properties" ma:root="true" ma:fieldsID="47b72f7d29a3cb8ea5d2be5da09f1a0c" ns2:_="" ns3:_="">
    <xsd:import namespace="16facac9-d714-4036-a4cf-db7e5cdf7708"/>
    <xsd:import namespace="59e31faa-4f02-4403-9d11-8e911673cae6"/>
    <xsd:element name="properties">
      <xsd:complexType>
        <xsd:sequence>
          <xsd:element name="documentManagement">
            <xsd:complexType>
              <xsd:all>
                <xsd:element ref="ns2:Archived_x003f_" minOccurs="0"/>
                <xsd:element ref="ns2:DCN" minOccurs="0"/>
                <xsd:element ref="ns2:Comments_x002f_Locations" minOccurs="0"/>
                <xsd:element ref="ns2:Delivery_x0020_Type" minOccurs="0"/>
                <xsd:element ref="ns2:Platform" minOccurs="0"/>
                <xsd:element ref="ns3:SharedWithUsers" minOccurs="0"/>
                <xsd:element ref="ns3:SharedWithDetails" minOccurs="0"/>
                <xsd:element ref="ns3:LastSharedByUser" minOccurs="0"/>
                <xsd:element ref="ns3:LastSharedByTime" minOccurs="0"/>
                <xsd:element ref="ns2:Audience_x0020_type" minOccurs="0"/>
                <xsd:element ref="ns2:MediaServiceMetadata" minOccurs="0"/>
                <xsd:element ref="ns2:MediaServiceFastMetadata"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facac9-d714-4036-a4cf-db7e5cdf7708" elementFormDefault="qualified">
    <xsd:import namespace="http://schemas.microsoft.com/office/2006/documentManagement/types"/>
    <xsd:import namespace="http://schemas.microsoft.com/office/infopath/2007/PartnerControls"/>
    <xsd:element name="Archived_x003f_" ma:index="2" nillable="true" ma:displayName="Archived?" ma:default="0" ma:description="Mark YES to hide from default view." ma:internalName="Archived_x003f_">
      <xsd:simpleType>
        <xsd:restriction base="dms:Boolean"/>
      </xsd:simpleType>
    </xsd:element>
    <xsd:element name="DCN" ma:index="3" nillable="true" ma:displayName="DCN" ma:internalName="DCN">
      <xsd:simpleType>
        <xsd:restriction base="dms:Text">
          <xsd:maxLength value="255"/>
        </xsd:restriction>
      </xsd:simpleType>
    </xsd:element>
    <xsd:element name="Comments_x002f_Locations" ma:index="4" nillable="true" ma:displayName="Comments/Locations" ma:internalName="Comments_x002f_Locations">
      <xsd:simpleType>
        <xsd:restriction base="dms:Note">
          <xsd:maxLength value="255"/>
        </xsd:restriction>
      </xsd:simpleType>
    </xsd:element>
    <xsd:element name="Delivery_x0020_Type" ma:index="5" nillable="true" ma:displayName="Delivery Type" ma:format="RadioButtons" ma:internalName="Delivery_x0020_Type">
      <xsd:simpleType>
        <xsd:restriction base="dms:Choice">
          <xsd:enumeration value="Video"/>
          <xsd:enumeration value="Install Guide"/>
          <xsd:enumeration value="User Guide"/>
          <xsd:enumeration value="Setup Guide"/>
          <xsd:enumeration value="Driver Card"/>
          <xsd:enumeration value="Release Notes"/>
          <xsd:enumeration value="Reference"/>
          <xsd:enumeration value="Other"/>
        </xsd:restriction>
      </xsd:simpleType>
    </xsd:element>
    <xsd:element name="Platform" ma:index="6" nillable="true" ma:displayName="Platform" ma:internalName="Platform">
      <xsd:complexType>
        <xsd:complexContent>
          <xsd:extension base="dms:MultiChoice">
            <xsd:sequence>
              <xsd:element name="Value" maxOccurs="unbounded" minOccurs="0" nillable="true">
                <xsd:simpleType>
                  <xsd:restriction base="dms:Choice">
                    <xsd:enumeration value="MCP100"/>
                    <xsd:enumeration value="MCP50"/>
                    <xsd:enumeration value="MCP110"/>
                    <xsd:enumeration value="MCP200"/>
                    <xsd:enumeration value="IVG"/>
                    <xsd:enumeration value="Mobile"/>
                  </xsd:restriction>
                </xsd:simpleType>
              </xsd:element>
            </xsd:sequence>
          </xsd:extension>
        </xsd:complexContent>
      </xsd:complexType>
    </xsd:element>
    <xsd:element name="Audience_x0020_type" ma:index="17" nillable="true" ma:displayName="Audience type" ma:description="Primary audience for this deliverable" ma:internalName="Audience_x0020_type">
      <xsd:complexType>
        <xsd:complexContent>
          <xsd:extension base="dms:MultiChoice">
            <xsd:sequence>
              <xsd:element name="Value" maxOccurs="unbounded" minOccurs="0" nillable="true">
                <xsd:simpleType>
                  <xsd:restriction base="dms:Choice">
                    <xsd:enumeration value="External"/>
                    <xsd:enumeration value="Internal"/>
                  </xsd:restriction>
                </xsd:simpleType>
              </xsd:element>
            </xsd:sequence>
          </xsd:extension>
        </xsd:complexContent>
      </xsd:complexType>
    </xsd:element>
    <xsd:element name="MediaServiceMetadata" ma:index="18" nillable="true" ma:displayName="MediaServiceMetadata" ma:description="" ma:hidden="true" ma:internalName="MediaServiceMetadata" ma:readOnly="true">
      <xsd:simpleType>
        <xsd:restriction base="dms:Note"/>
      </xsd:simpleType>
    </xsd:element>
    <xsd:element name="MediaServiceFastMetadata" ma:index="19" nillable="true" ma:displayName="MediaServiceFastMetadata" ma:description="" ma:hidden="true" ma:internalName="MediaServiceFastMetadata" ma:readOnly="true">
      <xsd:simpleType>
        <xsd:restriction base="dms:Note"/>
      </xsd:simpleType>
    </xsd:element>
    <xsd:element name="Date" ma:index="20"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9e31faa-4f02-4403-9d11-8e911673cae6"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D68ADC-009A-42C2-B778-83E0DCB1DC1E}">
  <ds:schemaRefs>
    <ds:schemaRef ds:uri="http://purl.org/dc/elements/1.1/"/>
    <ds:schemaRef ds:uri="http://purl.org/dc/terms/"/>
    <ds:schemaRef ds:uri="http://purl.org/dc/dcmitype/"/>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66bc6d2d-a953-4f45-9f76-5935b039f2cc"/>
    <ds:schemaRef ds:uri="http://schemas.microsoft.com/sharepoint/v4"/>
    <ds:schemaRef ds:uri="1fa3de5e-fb3b-47c9-bed7-d4b026480b13"/>
    <ds:schemaRef ds:uri="16facac9-d714-4036-a4cf-db7e5cdf7708"/>
  </ds:schemaRefs>
</ds:datastoreItem>
</file>

<file path=customXml/itemProps2.xml><?xml version="1.0" encoding="utf-8"?>
<ds:datastoreItem xmlns:ds="http://schemas.openxmlformats.org/officeDocument/2006/customXml" ds:itemID="{9F8D5BA7-740B-46AA-A9E4-71136844D02D}"/>
</file>

<file path=customXml/itemProps3.xml><?xml version="1.0" encoding="utf-8"?>
<ds:datastoreItem xmlns:ds="http://schemas.openxmlformats.org/officeDocument/2006/customXml" ds:itemID="{288C4985-4B50-41D8-B42C-FA4749373A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Template>
  <TotalTime>3192</TotalTime>
  <Words>620</Words>
  <Application>Microsoft Office PowerPoint</Application>
  <PresentationFormat>Custom</PresentationFormat>
  <Paragraphs>92</Paragraphs>
  <Slides>13</Slides>
  <Notes>6</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MS PGothic</vt:lpstr>
      <vt:lpstr>Arial</vt:lpstr>
      <vt:lpstr>Avenir Heavy</vt:lpstr>
      <vt:lpstr>Calibri</vt:lpstr>
      <vt:lpstr>Corbel</vt:lpstr>
      <vt:lpstr>Courier New</vt:lpstr>
      <vt:lpstr>Lucida Grande</vt:lpstr>
      <vt:lpstr>Wingdings</vt:lpstr>
      <vt:lpstr>OmnitracsPowerPointTemplate</vt:lpstr>
      <vt:lpstr>To the Instructor</vt:lpstr>
      <vt:lpstr>Instructor Training Checklist: CER</vt:lpstr>
      <vt:lpstr>PowerPoint Presentation</vt:lpstr>
      <vt:lpstr>Safety Information</vt:lpstr>
      <vt:lpstr>Goals</vt:lpstr>
      <vt:lpstr>Critical Event Reporting</vt:lpstr>
      <vt:lpstr>Critical Event Reporting (CER)</vt:lpstr>
      <vt:lpstr>Critical Event Reporting (CER)</vt:lpstr>
      <vt:lpstr>When Does the IVG Send a CER?</vt:lpstr>
      <vt:lpstr>CER Information Sent</vt:lpstr>
      <vt:lpstr>Manually Trigger a CER</vt:lpstr>
      <vt:lpstr>When a CER Is Triggered</vt:lpstr>
      <vt:lpstr>IVG Driver Training</vt:lpstr>
    </vt:vector>
  </TitlesOfParts>
  <Company>Agency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the Instructor</dc:title>
  <dc:creator>Brady, Lisa</dc:creator>
  <cp:lastModifiedBy>Soffe, Leann</cp:lastModifiedBy>
  <cp:revision>69</cp:revision>
  <cp:lastPrinted>2015-07-21T21:21:11Z</cp:lastPrinted>
  <dcterms:created xsi:type="dcterms:W3CDTF">2015-07-30T17:34:04Z</dcterms:created>
  <dcterms:modified xsi:type="dcterms:W3CDTF">2018-02-09T16:44:13Z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0x01010051C16FFACA6F574DA4751A4BD2ED86C8</vt:lpwstr>
  </property>
  <property fmtid="{D5CDD505-2E9C-101B-9397-08002B2CF9AE}" pid="3" name="_dlc_DocIdItemGuid">
    <vt:lpwstr>cb97a05a-de44-4d40-ad41-0ee736bc74bc</vt:lpwstr>
  </property>
</Properties>
</file>