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handoutMasterIdLst>
    <p:handoutMasterId r:id="rId72"/>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21" r:id="rId27"/>
    <p:sldId id="280" r:id="rId28"/>
    <p:sldId id="282" r:id="rId29"/>
    <p:sldId id="283" r:id="rId30"/>
    <p:sldId id="322" r:id="rId31"/>
    <p:sldId id="32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14" r:id="rId46"/>
    <p:sldId id="313" r:id="rId47"/>
    <p:sldId id="315" r:id="rId48"/>
    <p:sldId id="316" r:id="rId49"/>
    <p:sldId id="320" r:id="rId50"/>
    <p:sldId id="317" r:id="rId51"/>
    <p:sldId id="318" r:id="rId52"/>
    <p:sldId id="319" r:id="rId53"/>
    <p:sldId id="297" r:id="rId54"/>
    <p:sldId id="298" r:id="rId55"/>
    <p:sldId id="299" r:id="rId56"/>
    <p:sldId id="300" r:id="rId57"/>
    <p:sldId id="301" r:id="rId58"/>
    <p:sldId id="302" r:id="rId59"/>
    <p:sldId id="303" r:id="rId60"/>
    <p:sldId id="305" r:id="rId61"/>
    <p:sldId id="304" r:id="rId62"/>
    <p:sldId id="306" r:id="rId63"/>
    <p:sldId id="308" r:id="rId64"/>
    <p:sldId id="307" r:id="rId65"/>
    <p:sldId id="324" r:id="rId66"/>
    <p:sldId id="309" r:id="rId67"/>
    <p:sldId id="310" r:id="rId68"/>
    <p:sldId id="311" r:id="rId69"/>
    <p:sldId id="312" r:id="rId70"/>
  </p:sldIdLst>
  <p:sldSz cx="6858000" cy="5143500"/>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Instructor Slides" id="{F6DACED5-226E-4EB4-A7E0-1E25DD80F2A3}">
          <p14:sldIdLst>
            <p14:sldId id="258"/>
            <p14:sldId id="259"/>
            <p14:sldId id="260"/>
            <p14:sldId id="261"/>
            <p14:sldId id="262"/>
            <p14:sldId id="263"/>
          </p14:sldIdLst>
        </p14:section>
        <p14:section name="Introduction" id="{20DA1FE5-AA69-45F9-8D0B-DEEB727DBBF9}">
          <p14:sldIdLst>
            <p14:sldId id="264"/>
            <p14:sldId id="265"/>
            <p14:sldId id="266"/>
            <p14:sldId id="267"/>
          </p14:sldIdLst>
        </p14:section>
        <p14:section name="IVG Overview" id="{AF5EFADB-0FAB-40A3-AE8F-E1AB271A0C24}">
          <p14:sldIdLst>
            <p14:sldId id="268"/>
            <p14:sldId id="269"/>
            <p14:sldId id="270"/>
            <p14:sldId id="271"/>
            <p14:sldId id="272"/>
            <p14:sldId id="273"/>
            <p14:sldId id="274"/>
            <p14:sldId id="275"/>
            <p14:sldId id="276"/>
          </p14:sldIdLst>
        </p14:section>
        <p14:section name="Logging in and out" id="{6D13D647-F7CF-4A47-BE65-55484B1B7853}">
          <p14:sldIdLst>
            <p14:sldId id="277"/>
            <p14:sldId id="278"/>
            <p14:sldId id="279"/>
            <p14:sldId id="321"/>
            <p14:sldId id="280"/>
            <p14:sldId id="282"/>
            <p14:sldId id="283"/>
            <p14:sldId id="322"/>
            <p14:sldId id="323"/>
          </p14:sldIdLst>
        </p14:section>
        <p14:section name="Messaging" id="{2815440F-60BF-4174-9639-E3D5514256A4}">
          <p14:sldIdLst>
            <p14:sldId id="284"/>
            <p14:sldId id="285"/>
            <p14:sldId id="286"/>
            <p14:sldId id="287"/>
            <p14:sldId id="288"/>
            <p14:sldId id="289"/>
            <p14:sldId id="290"/>
            <p14:sldId id="291"/>
            <p14:sldId id="292"/>
            <p14:sldId id="293"/>
            <p14:sldId id="294"/>
            <p14:sldId id="295"/>
            <p14:sldId id="296"/>
          </p14:sldIdLst>
        </p14:section>
        <p14:section name="Voice Control Recognition" id="{9295F442-C504-4566-AFEE-5EC047689492}">
          <p14:sldIdLst>
            <p14:sldId id="314"/>
            <p14:sldId id="313"/>
            <p14:sldId id="315"/>
            <p14:sldId id="316"/>
            <p14:sldId id="320"/>
          </p14:sldIdLst>
        </p14:section>
        <p14:section name="Mobile Reset" id="{3DB4851E-4758-474A-891C-6A27E1383061}">
          <p14:sldIdLst>
            <p14:sldId id="317"/>
            <p14:sldId id="318"/>
            <p14:sldId id="319"/>
          </p14:sldIdLst>
        </p14:section>
        <p14:section name="Onboard Help" id="{713ACE0A-2CEF-41CB-984B-CB8C51C13931}">
          <p14:sldIdLst>
            <p14:sldId id="297"/>
            <p14:sldId id="298"/>
            <p14:sldId id="299"/>
            <p14:sldId id="300"/>
          </p14:sldIdLst>
        </p14:section>
        <p14:section name="Driver Settings" id="{2544EAF7-A651-4E9C-B911-25FB92FD35FC}">
          <p14:sldIdLst>
            <p14:sldId id="301"/>
            <p14:sldId id="302"/>
            <p14:sldId id="303"/>
            <p14:sldId id="305"/>
            <p14:sldId id="304"/>
            <p14:sldId id="306"/>
            <p14:sldId id="308"/>
            <p14:sldId id="307"/>
            <p14:sldId id="324"/>
          </p14:sldIdLst>
        </p14:section>
        <p14:section name="System" id="{01164CE7-04E5-46CD-B05A-64BDFCD59619}">
          <p14:sldIdLst>
            <p14:sldId id="309"/>
            <p14:sldId id="310"/>
            <p14:sldId id="311"/>
          </p14:sldIdLst>
        </p14:section>
        <p14:section name="Conclusion" id="{C3C87B66-9075-4F3B-A684-89CEC677FFF1}">
          <p14:sldIdLst>
            <p14:sldId id="312"/>
          </p14:sldIdLst>
        </p14:section>
      </p14:sectionLst>
    </p:ext>
    <p:ext uri="{EFAFB233-063F-42B5-8137-9DF3F51BA10A}">
      <p15:sldGuideLst xmlns:p15="http://schemas.microsoft.com/office/powerpoint/2012/main">
        <p15:guide id="1" orient="horz" pos="1572" userDrawn="1">
          <p15:clr>
            <a:srgbClr val="A4A3A4"/>
          </p15:clr>
        </p15:guide>
        <p15:guide id="2" pos="2208" userDrawn="1">
          <p15:clr>
            <a:srgbClr val="A4A3A4"/>
          </p15:clr>
        </p15:guide>
        <p15:guide id="4" orient="horz" pos="1668" userDrawn="1">
          <p15:clr>
            <a:srgbClr val="A4A3A4"/>
          </p15:clr>
        </p15:guide>
        <p15:guide id="5" pos="2112" userDrawn="1">
          <p15:clr>
            <a:srgbClr val="A4A3A4"/>
          </p15:clr>
        </p15:guide>
        <p15:guide id="6" orient="horz" pos="468" userDrawn="1">
          <p15:clr>
            <a:srgbClr val="A4A3A4"/>
          </p15:clr>
        </p15:guide>
        <p15:guide id="7"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1D"/>
    <a:srgbClr val="6D6E71"/>
    <a:srgbClr val="7FB53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6527" autoAdjust="0"/>
  </p:normalViewPr>
  <p:slideViewPr>
    <p:cSldViewPr snapToGrid="0" snapToObjects="1">
      <p:cViewPr varScale="1">
        <p:scale>
          <a:sx n="123" d="100"/>
          <a:sy n="123" d="100"/>
        </p:scale>
        <p:origin x="1536" y="96"/>
      </p:cViewPr>
      <p:guideLst>
        <p:guide orient="horz" pos="1572"/>
        <p:guide pos="2208"/>
        <p:guide orient="horz" pos="1668"/>
        <p:guide pos="2112"/>
        <p:guide orient="horz" pos="468"/>
        <p:guide orient="horz" pos="2772"/>
      </p:guideLst>
    </p:cSldViewPr>
  </p:slideViewPr>
  <p:notesTextViewPr>
    <p:cViewPr>
      <p:scale>
        <a:sx n="1" d="1"/>
        <a:sy n="1" d="1"/>
      </p:scale>
      <p:origin x="0" y="0"/>
    </p:cViewPr>
  </p:notesTextViewPr>
  <p:notesViewPr>
    <p:cSldViewPr snapToGrid="0" snapToObjects="1">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172FC22A-CF4D-436D-B346-45F8B1BD7F97}" type="datetimeFigureOut">
              <a:rPr lang="en-US" altLang="en-US"/>
              <a:pPr/>
              <a:t>08-Feb-2018</a:t>
            </a:fld>
            <a:endParaRPr lang="en-US" alt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FB00956-D674-4D49-A34D-414DBB25F012}" type="slidenum">
              <a:rPr lang="en-US" altLang="en-US"/>
              <a:pPr/>
              <a:t>‹#›</a:t>
            </a:fld>
            <a:endParaRPr lang="en-US" altLang="en-US"/>
          </a:p>
        </p:txBody>
      </p:sp>
    </p:spTree>
    <p:extLst>
      <p:ext uri="{BB962C8B-B14F-4D97-AF65-F5344CB8AC3E}">
        <p14:creationId xmlns:p14="http://schemas.microsoft.com/office/powerpoint/2010/main" val="329473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048725D-B71C-4A83-82F0-8F015FDF6D6A}" type="datetimeFigureOut">
              <a:rPr lang="en-US" altLang="en-US"/>
              <a:pPr/>
              <a:t>08-Feb-2018</a:t>
            </a:fld>
            <a:endParaRPr lang="en-US" alt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D8F5316-E039-4E41-A93C-CB62D5FD6DAB}" type="slidenum">
              <a:rPr lang="en-US" altLang="en-US"/>
              <a:pPr/>
              <a:t>‹#›</a:t>
            </a:fld>
            <a:endParaRPr lang="en-US" altLang="en-US"/>
          </a:p>
        </p:txBody>
      </p:sp>
    </p:spTree>
    <p:extLst>
      <p:ext uri="{BB962C8B-B14F-4D97-AF65-F5344CB8AC3E}">
        <p14:creationId xmlns:p14="http://schemas.microsoft.com/office/powerpoint/2010/main" val="290795114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ltLang="en-US" b="1" dirty="0"/>
              <a:t>[Hide or delete this slide if you are projecting this presentation as a slide show for driver training.]</a:t>
            </a:r>
          </a:p>
          <a:p>
            <a:endParaRPr lang="en-US" altLang="en-US" dirty="0"/>
          </a:p>
          <a:p>
            <a:r>
              <a:rPr lang="en-US" altLang="en-US" i="1" dirty="0"/>
              <a:t>To Hide a slide</a:t>
            </a:r>
            <a:r>
              <a:rPr lang="en-US" altLang="en-US" i="1" baseline="0" dirty="0"/>
              <a:t> from presenting </a:t>
            </a:r>
            <a:r>
              <a:rPr lang="en-US" altLang="en-US" i="1" dirty="0"/>
              <a:t>Right click on the slide thumbnail</a:t>
            </a:r>
            <a:r>
              <a:rPr lang="en-US" altLang="en-US" i="1" baseline="0" dirty="0"/>
              <a:t> in normal view and choose “hide slide”.</a:t>
            </a:r>
            <a:endParaRPr lang="en-US" altLang="en-US" i="1"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a:t>
            </a:fld>
            <a:endParaRPr lang="en-US" altLang="en-US"/>
          </a:p>
        </p:txBody>
      </p:sp>
    </p:spTree>
    <p:extLst>
      <p:ext uri="{BB962C8B-B14F-4D97-AF65-F5344CB8AC3E}">
        <p14:creationId xmlns:p14="http://schemas.microsoft.com/office/powerpoint/2010/main" val="119389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6"/>
              </a:spcBef>
            </a:pPr>
            <a:r>
              <a:rPr lang="en-US" altLang="en-US" dirty="0"/>
              <a:t>IVG is a two-way information transmission and unit tracking system.</a:t>
            </a:r>
          </a:p>
          <a:p>
            <a:pPr>
              <a:spcBef>
                <a:spcPts val="636"/>
              </a:spcBef>
            </a:pPr>
            <a:r>
              <a:rPr lang="en-US" altLang="en-US" dirty="0"/>
              <a:t>It allows the company’s dispatch center to send information to their drivers and the drivers can send information back to the dispatch center. </a:t>
            </a:r>
          </a:p>
          <a:p>
            <a:pPr>
              <a:spcBef>
                <a:spcPts val="636"/>
              </a:spcBef>
            </a:pPr>
            <a:r>
              <a:rPr lang="en-US" altLang="en-US" dirty="0"/>
              <a:t>It monitors vehicle location with GPS satellites.</a:t>
            </a:r>
          </a:p>
          <a:p>
            <a:pPr>
              <a:spcBef>
                <a:spcPts val="636"/>
              </a:spcBef>
            </a:pPr>
            <a:r>
              <a:rPr lang="en-US" altLang="en-US" dirty="0"/>
              <a:t>Primarily used on moving units such as tractor/trailers or any kind of vehicle that hauls cargo, but is also used on boats, trains, and other types of transportation. </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12</a:t>
            </a:fld>
            <a:endParaRPr lang="en-US" altLang="en-US"/>
          </a:p>
        </p:txBody>
      </p:sp>
    </p:spTree>
    <p:extLst>
      <p:ext uri="{BB962C8B-B14F-4D97-AF65-F5344CB8AC3E}">
        <p14:creationId xmlns:p14="http://schemas.microsoft.com/office/powerpoint/2010/main" val="157678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6"/>
              </a:spcBef>
            </a:pPr>
            <a:r>
              <a:rPr lang="en-US" altLang="en-US" dirty="0"/>
              <a:t>The IVG applications include information transmission, text-to-speech, and positions.</a:t>
            </a:r>
          </a:p>
          <a:p>
            <a:pPr>
              <a:spcBef>
                <a:spcPts val="636"/>
              </a:spcBef>
            </a:pPr>
            <a:r>
              <a:rPr lang="en-US" altLang="en-US" dirty="0"/>
              <a:t>The IVG receives GPS signals, receives and sends terrestrial communications, and connects with vehicle interfaces to the data bus, power, and ground through the Power/IO cable. The IVG gets power from the truck battery.</a:t>
            </a:r>
          </a:p>
          <a:p>
            <a:pPr defTabSz="455613" eaLnBrk="1" hangingPunct="1">
              <a:spcBef>
                <a:spcPct val="0"/>
              </a:spcBef>
            </a:pPr>
            <a:r>
              <a:rPr lang="en-US" altLang="en-US" sz="1200" dirty="0">
                <a:solidFill>
                  <a:prstClr val="black"/>
                </a:solidFill>
                <a:latin typeface="+mn-lt"/>
                <a:cs typeface="Arial" pitchFamily="34" charset="0"/>
              </a:rPr>
              <a:t> * 6 versions depending on truck configuration</a:t>
            </a:r>
            <a:r>
              <a:rPr lang="en-US" altLang="en-US" sz="1200" baseline="0" dirty="0">
                <a:solidFill>
                  <a:prstClr val="black"/>
                </a:solidFill>
                <a:latin typeface="+mn-lt"/>
                <a:cs typeface="Arial" pitchFamily="34" charset="0"/>
              </a:rPr>
              <a:t> </a:t>
            </a:r>
          </a:p>
          <a:p>
            <a:pPr defTabSz="455613" eaLnBrk="1" hangingPunct="1">
              <a:spcBef>
                <a:spcPct val="0"/>
              </a:spcBef>
            </a:pPr>
            <a:r>
              <a:rPr lang="en-US" altLang="en-US" sz="1200" dirty="0">
                <a:solidFill>
                  <a:prstClr val="black"/>
                </a:solidFill>
                <a:latin typeface="+mn-lt"/>
                <a:cs typeface="Arial" pitchFamily="34" charset="0"/>
              </a:rPr>
              <a:t>6 pin (J1708)</a:t>
            </a:r>
          </a:p>
          <a:p>
            <a:pPr defTabSz="455613" eaLnBrk="1" hangingPunct="1">
              <a:spcBef>
                <a:spcPct val="0"/>
              </a:spcBef>
            </a:pPr>
            <a:r>
              <a:rPr lang="en-US" altLang="en-US" sz="1200" dirty="0">
                <a:solidFill>
                  <a:prstClr val="black"/>
                </a:solidFill>
                <a:latin typeface="+mn-lt"/>
                <a:cs typeface="Arial" pitchFamily="34" charset="0"/>
              </a:rPr>
              <a:t>9 pin (J1708 + J1939)  * see installation guide for all version supported</a:t>
            </a:r>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14</a:t>
            </a:fld>
            <a:endParaRPr lang="en-US" altLang="en-US"/>
          </a:p>
        </p:txBody>
      </p:sp>
    </p:spTree>
    <p:extLst>
      <p:ext uri="{BB962C8B-B14F-4D97-AF65-F5344CB8AC3E}">
        <p14:creationId xmlns:p14="http://schemas.microsoft.com/office/powerpoint/2010/main" val="260178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Intelligent Voice Interface </a:t>
            </a:r>
            <a:r>
              <a:rPr lang="en-US" dirty="0"/>
              <a:t>is a new feature that should be highlighted.</a:t>
            </a:r>
            <a:r>
              <a:rPr lang="en-US" baseline="0" dirty="0"/>
              <a:t> Explain that it is covered in more detail in a section below.</a:t>
            </a:r>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15</a:t>
            </a:fld>
            <a:endParaRPr lang="en-US" altLang="en-US"/>
          </a:p>
        </p:txBody>
      </p:sp>
    </p:spTree>
    <p:extLst>
      <p:ext uri="{BB962C8B-B14F-4D97-AF65-F5344CB8AC3E}">
        <p14:creationId xmlns:p14="http://schemas.microsoft.com/office/powerpoint/2010/main" val="73942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can tap: </a:t>
            </a:r>
          </a:p>
          <a:p>
            <a:pPr marL="662726" lvl="1" indent="-179980">
              <a:buFontTx/>
              <a:buChar char="•"/>
            </a:pPr>
            <a:r>
              <a:rPr lang="en-US" altLang="en-US" dirty="0"/>
              <a:t>A highlighted button to go to that application (for example, Messaging or Driver Login)</a:t>
            </a:r>
          </a:p>
          <a:p>
            <a:pPr marL="662726" lvl="1" indent="-179980">
              <a:buFontTx/>
              <a:buChar char="•"/>
            </a:pPr>
            <a:r>
              <a:rPr lang="en-US" altLang="en-US" dirty="0"/>
              <a:t>Back to go back to the previous screen</a:t>
            </a:r>
          </a:p>
          <a:p>
            <a:pPr marL="662726" lvl="1" indent="-179980">
              <a:buFontTx/>
              <a:buChar char="•"/>
            </a:pPr>
            <a:r>
              <a:rPr lang="en-US" altLang="en-US" dirty="0"/>
              <a:t>The keyboard icon to open a virtual keyboard. It takes over the bottom part of the screen.</a:t>
            </a:r>
          </a:p>
          <a:p>
            <a:pPr marL="171450" indent="-171450">
              <a:buFont typeface="Arial" panose="020B0604020202020204" pitchFamily="34" charset="0"/>
              <a:buChar char="•"/>
            </a:pPr>
            <a:r>
              <a:rPr lang="en-US" altLang="en-US" dirty="0"/>
              <a:t>Volume icon goes from blue (on) to light gray (off)</a:t>
            </a:r>
            <a:r>
              <a:rPr lang="en-US" altLang="en-US" baseline="0" dirty="0"/>
              <a:t> when toggled</a:t>
            </a:r>
          </a:p>
          <a:p>
            <a:pPr marL="171450" indent="-171450">
              <a:spcBef>
                <a:spcPts val="636"/>
              </a:spcBef>
              <a:buFont typeface="Arial" panose="020B0604020202020204" pitchFamily="34" charset="0"/>
              <a:buChar char="•"/>
            </a:pPr>
            <a:r>
              <a:rPr lang="en-US" altLang="en-US" dirty="0"/>
              <a:t>Icons on the top left show cellular </a:t>
            </a:r>
            <a:r>
              <a:rPr lang="en-US" altLang="en-US" baseline="0" dirty="0"/>
              <a:t>signal strength, WiFi, and Bluetooth.</a:t>
            </a:r>
            <a:endParaRPr lang="en-US" altLang="en-US" dirty="0"/>
          </a:p>
          <a:p>
            <a:pPr marL="171450" indent="-171450">
              <a:spcBef>
                <a:spcPts val="636"/>
              </a:spcBef>
              <a:buFont typeface="Arial" panose="020B0604020202020204" pitchFamily="34" charset="0"/>
              <a:buChar char="•"/>
            </a:pPr>
            <a:r>
              <a:rPr lang="en-US" altLang="en-US" dirty="0"/>
              <a:t>Icons on the right let you change the volume</a:t>
            </a:r>
            <a:r>
              <a:rPr lang="en-US" altLang="en-US" baseline="0" dirty="0"/>
              <a:t> or </a:t>
            </a:r>
            <a:r>
              <a:rPr lang="en-US" altLang="en-US" dirty="0"/>
              <a:t>tell you that you have alerts and/or messages.</a:t>
            </a:r>
          </a:p>
          <a:p>
            <a:pPr marL="171450" indent="-171450">
              <a:spcBef>
                <a:spcPts val="636"/>
              </a:spcBef>
              <a:buFont typeface="Arial" panose="020B0604020202020204" pitchFamily="34" charset="0"/>
              <a:buChar char="•"/>
            </a:pPr>
            <a:r>
              <a:rPr lang="en-US" altLang="en-US" dirty="0"/>
              <a:t>The top, center shows the system time. If you are using hours of service it shows your remaining driving time.</a:t>
            </a:r>
          </a:p>
          <a:p>
            <a:pPr marL="171450" indent="-171450">
              <a:spcBef>
                <a:spcPts val="636"/>
              </a:spcBef>
              <a:buFont typeface="Arial" panose="020B0604020202020204" pitchFamily="34" charset="0"/>
              <a:buChar char="•"/>
            </a:pPr>
            <a:r>
              <a:rPr lang="en-US" altLang="en-US" dirty="0"/>
              <a:t>Use the arrows to the left and right of the buttons to move among screens.</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Icons at the bottom let you go back one screen, open Help, or</a:t>
            </a:r>
            <a:r>
              <a:rPr lang="en-US" altLang="en-US" baseline="0" dirty="0"/>
              <a:t> open the keyboard.</a:t>
            </a:r>
            <a:endParaRPr lang="en-US" dirty="0"/>
          </a:p>
          <a:p>
            <a:endParaRPr lang="en-US" altLang="en-US" baseline="0" dirty="0"/>
          </a:p>
          <a:p>
            <a:endParaRPr lang="en-US" altLang="en-US" dirty="0"/>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 </a:t>
            </a:r>
            <a:r>
              <a:rPr lang="en-US" sz="1200" b="1" dirty="0">
                <a:solidFill>
                  <a:schemeClr val="accent4"/>
                </a:solidFill>
              </a:rPr>
              <a:t>Disclaimer:  </a:t>
            </a:r>
            <a:r>
              <a:rPr lang="en-US" sz="1200" dirty="0">
                <a:solidFill>
                  <a:schemeClr val="accent4"/>
                </a:solidFill>
              </a:rPr>
              <a:t>some application icons on the actual device may be in a different order than pictured.</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16</a:t>
            </a:fld>
            <a:endParaRPr lang="en-US" altLang="en-US"/>
          </a:p>
        </p:txBody>
      </p:sp>
    </p:spTree>
    <p:extLst>
      <p:ext uri="{BB962C8B-B14F-4D97-AF65-F5344CB8AC3E}">
        <p14:creationId xmlns:p14="http://schemas.microsoft.com/office/powerpoint/2010/main" val="236258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487" indent="-235487">
              <a:spcBef>
                <a:spcPts val="636"/>
              </a:spcBef>
              <a:buFontTx/>
              <a:buChar char="•"/>
            </a:pPr>
            <a:r>
              <a:rPr lang="en-US" altLang="en-US" dirty="0"/>
              <a:t>The warning displays when the IVG first powers on and after a reboot. Tap OK to close it.</a:t>
            </a:r>
          </a:p>
          <a:p>
            <a:pPr marL="235487" indent="-235487">
              <a:spcBef>
                <a:spcPts val="636"/>
              </a:spcBef>
              <a:buFontTx/>
              <a:buChar char="•"/>
            </a:pPr>
            <a:r>
              <a:rPr lang="en-US" altLang="en-US" dirty="0"/>
              <a:t>If your company is not using an application, its icon is gray and you cannot select it. They may</a:t>
            </a:r>
            <a:r>
              <a:rPr lang="en-US" altLang="en-US" baseline="0" dirty="0"/>
              <a:t> also be grayed out before a driver logs in.</a:t>
            </a:r>
            <a:endParaRPr lang="en-US" alt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17</a:t>
            </a:fld>
            <a:endParaRPr lang="en-US" altLang="en-US"/>
          </a:p>
        </p:txBody>
      </p:sp>
    </p:spTree>
    <p:extLst>
      <p:ext uri="{BB962C8B-B14F-4D97-AF65-F5344CB8AC3E}">
        <p14:creationId xmlns:p14="http://schemas.microsoft.com/office/powerpoint/2010/main" val="303511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18</a:t>
            </a:fld>
            <a:endParaRPr lang="en-US" altLang="en-US"/>
          </a:p>
        </p:txBody>
      </p:sp>
    </p:spTree>
    <p:extLst>
      <p:ext uri="{BB962C8B-B14F-4D97-AF65-F5344CB8AC3E}">
        <p14:creationId xmlns:p14="http://schemas.microsoft.com/office/powerpoint/2010/main" val="171842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19</a:t>
            </a:fld>
            <a:endParaRPr lang="en-US" altLang="en-US"/>
          </a:p>
        </p:txBody>
      </p:sp>
    </p:spTree>
    <p:extLst>
      <p:ext uri="{BB962C8B-B14F-4D97-AF65-F5344CB8AC3E}">
        <p14:creationId xmlns:p14="http://schemas.microsoft.com/office/powerpoint/2010/main" val="121363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You can also tab between fields.</a:t>
            </a:r>
          </a:p>
          <a:p>
            <a:pPr eaLnBrk="1" hangingPunct="1">
              <a:spcBef>
                <a:spcPct val="0"/>
              </a:spcBef>
            </a:pPr>
            <a:r>
              <a:rPr lang="en-US" altLang="en-US" dirty="0"/>
              <a:t>The default status is Active, but may be changed if a second driver is logged in.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22</a:t>
            </a:fld>
            <a:endParaRPr lang="en-US" altLang="en-US"/>
          </a:p>
        </p:txBody>
      </p:sp>
    </p:spTree>
    <p:extLst>
      <p:ext uri="{BB962C8B-B14F-4D97-AF65-F5344CB8AC3E}">
        <p14:creationId xmlns:p14="http://schemas.microsoft.com/office/powerpoint/2010/main" val="361538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driver manager provides you with a user ID and password.</a:t>
            </a:r>
          </a:p>
          <a:p>
            <a:endParaRPr lang="en-US" alt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23</a:t>
            </a:fld>
            <a:endParaRPr lang="en-US" altLang="en-US"/>
          </a:p>
        </p:txBody>
      </p:sp>
    </p:spTree>
    <p:extLst>
      <p:ext uri="{BB962C8B-B14F-4D97-AF65-F5344CB8AC3E}">
        <p14:creationId xmlns:p14="http://schemas.microsoft.com/office/powerpoint/2010/main" val="213194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Until your login is verified, your user ID appears instead of your name.</a:t>
            </a:r>
          </a:p>
          <a:p>
            <a:r>
              <a:rPr lang="en-US" altLang="en-US" dirty="0"/>
              <a:t>If the login information is incorrect, an error message appears and you can try again.</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24</a:t>
            </a:fld>
            <a:endParaRPr lang="en-US" altLang="en-US"/>
          </a:p>
        </p:txBody>
      </p:sp>
    </p:spTree>
    <p:extLst>
      <p:ext uri="{BB962C8B-B14F-4D97-AF65-F5344CB8AC3E}">
        <p14:creationId xmlns:p14="http://schemas.microsoft.com/office/powerpoint/2010/main" val="334087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a:t>[Print this slide to help you cover all of the important topics. Hide or delete it if you are projecting this presentation as a slide show for driver training.]</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a:t>
            </a:fld>
            <a:endParaRPr lang="en-US" altLang="en-US"/>
          </a:p>
        </p:txBody>
      </p:sp>
    </p:spTree>
    <p:extLst>
      <p:ext uri="{BB962C8B-B14F-4D97-AF65-F5344CB8AC3E}">
        <p14:creationId xmlns:p14="http://schemas.microsoft.com/office/powerpoint/2010/main" val="131301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25</a:t>
            </a:fld>
            <a:endParaRPr lang="en-US" altLang="en-US"/>
          </a:p>
        </p:txBody>
      </p:sp>
    </p:spTree>
    <p:extLst>
      <p:ext uri="{BB962C8B-B14F-4D97-AF65-F5344CB8AC3E}">
        <p14:creationId xmlns:p14="http://schemas.microsoft.com/office/powerpoint/2010/main" val="121499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it will always ask for the password for a driver to become active.  </a:t>
            </a:r>
            <a:r>
              <a:rPr lang="en-US" sz="1200" kern="1200">
                <a:solidFill>
                  <a:schemeClr val="tx1"/>
                </a:solidFill>
                <a:effectLst/>
                <a:latin typeface="+mn-lt"/>
                <a:ea typeface="MS PGothic" pitchFamily="34" charset="-128"/>
                <a:cs typeface="+mn-cs"/>
              </a:rPr>
              <a:t>it will not ask if becoming an inactive.</a:t>
            </a:r>
          </a:p>
          <a:p>
            <a:endParaRPr lang="en-US"/>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26</a:t>
            </a:fld>
            <a:endParaRPr lang="en-US" altLang="en-US"/>
          </a:p>
        </p:txBody>
      </p:sp>
    </p:spTree>
    <p:extLst>
      <p:ext uri="{BB962C8B-B14F-4D97-AF65-F5344CB8AC3E}">
        <p14:creationId xmlns:p14="http://schemas.microsoft.com/office/powerpoint/2010/main" val="39971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it will always ask for the password for a driver to become active.  </a:t>
            </a:r>
            <a:r>
              <a:rPr lang="en-US" sz="1200" kern="1200">
                <a:solidFill>
                  <a:schemeClr val="tx1"/>
                </a:solidFill>
                <a:effectLst/>
                <a:latin typeface="+mn-lt"/>
                <a:ea typeface="MS PGothic" pitchFamily="34" charset="-128"/>
                <a:cs typeface="+mn-cs"/>
              </a:rPr>
              <a:t>it will not ask if becoming an inactive.</a:t>
            </a:r>
          </a:p>
          <a:p>
            <a:endParaRPr lang="en-US"/>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27</a:t>
            </a:fld>
            <a:endParaRPr lang="en-US" altLang="en-US"/>
          </a:p>
        </p:txBody>
      </p:sp>
    </p:spTree>
    <p:extLst>
      <p:ext uri="{BB962C8B-B14F-4D97-AF65-F5344CB8AC3E}">
        <p14:creationId xmlns:p14="http://schemas.microsoft.com/office/powerpoint/2010/main" val="499891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n-cs"/>
              </a:rPr>
              <a:t>it will always ask for the password for a driver to become active.  </a:t>
            </a:r>
            <a:r>
              <a:rPr lang="en-US" sz="1200" kern="1200">
                <a:solidFill>
                  <a:schemeClr val="tx1"/>
                </a:solidFill>
                <a:effectLst/>
                <a:latin typeface="+mn-lt"/>
                <a:ea typeface="MS PGothic" pitchFamily="34" charset="-128"/>
                <a:cs typeface="+mn-cs"/>
              </a:rPr>
              <a:t>it will not ask if becoming an inactive.</a:t>
            </a:r>
          </a:p>
          <a:p>
            <a:endParaRPr lang="en-US"/>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28</a:t>
            </a:fld>
            <a:endParaRPr lang="en-US" altLang="en-US"/>
          </a:p>
        </p:txBody>
      </p:sp>
    </p:spTree>
    <p:extLst>
      <p:ext uri="{BB962C8B-B14F-4D97-AF65-F5344CB8AC3E}">
        <p14:creationId xmlns:p14="http://schemas.microsoft.com/office/powerpoint/2010/main" val="3119494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IVG does not wake up every hour and check for messages, like our other systems do. </a:t>
            </a:r>
          </a:p>
          <a:p>
            <a:pPr defTabSz="464270" eaLnBrk="0" hangingPunct="0">
              <a:defRPr/>
            </a:pPr>
            <a:r>
              <a:rPr lang="en-US" altLang="en-US" b="1" dirty="0">
                <a:latin typeface="Calibri" pitchFamily="34" charset="0"/>
                <a:cs typeface="Arial" pitchFamily="34" charset="0"/>
              </a:rPr>
              <a:t>Important: </a:t>
            </a:r>
            <a:r>
              <a:rPr lang="en-US" altLang="en-US" dirty="0">
                <a:latin typeface="Calibri" pitchFamily="34" charset="0"/>
                <a:cs typeface="Arial" pitchFamily="34" charset="0"/>
              </a:rPr>
              <a:t>Turn the volume back up when you get behind the wheel!</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31</a:t>
            </a:fld>
            <a:endParaRPr lang="en-US" altLang="en-US"/>
          </a:p>
        </p:txBody>
      </p:sp>
    </p:spTree>
    <p:extLst>
      <p:ext uri="{BB962C8B-B14F-4D97-AF65-F5344CB8AC3E}">
        <p14:creationId xmlns:p14="http://schemas.microsoft.com/office/powerpoint/2010/main" val="2544939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IVG</a:t>
            </a:r>
            <a:r>
              <a:rPr lang="en-US" altLang="en-US" baseline="0" dirty="0"/>
              <a:t> </a:t>
            </a:r>
            <a:r>
              <a:rPr lang="en-US" altLang="en-US" dirty="0"/>
              <a:t>alert sounds when you get a message. You are notified once of priority and emergency messages.</a:t>
            </a:r>
          </a:p>
          <a:p>
            <a:r>
              <a:rPr lang="en-US" altLang="en-US" dirty="0"/>
              <a:t>The dispatcher can send you a message with “Attention” or “Emergency” status. You hear them as “Important” or “Emergency.”</a:t>
            </a:r>
          </a:p>
          <a:p>
            <a:endParaRPr lang="en-US" alt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32</a:t>
            </a:fld>
            <a:endParaRPr lang="en-US" altLang="en-US"/>
          </a:p>
        </p:txBody>
      </p:sp>
    </p:spTree>
    <p:extLst>
      <p:ext uri="{BB962C8B-B14F-4D97-AF65-F5344CB8AC3E}">
        <p14:creationId xmlns:p14="http://schemas.microsoft.com/office/powerpoint/2010/main" val="2532430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you tap the Play button, you hear the last message you read or listened to. </a:t>
            </a:r>
          </a:p>
          <a:p>
            <a:r>
              <a:rPr lang="en-US" altLang="en-US" dirty="0"/>
              <a:t>Tap the forward button to open the next message, and then tap Play. </a:t>
            </a:r>
          </a:p>
          <a:p>
            <a:r>
              <a:rPr lang="en-US" altLang="en-US" dirty="0"/>
              <a:t>You may need to tap the Forward button more than once.</a:t>
            </a:r>
          </a:p>
          <a:p>
            <a:r>
              <a:rPr lang="en-US" altLang="en-US" dirty="0"/>
              <a:t>After you send a message, check your outbox to verify that it sent (green check mark)</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33</a:t>
            </a:fld>
            <a:endParaRPr lang="en-US" altLang="en-US"/>
          </a:p>
        </p:txBody>
      </p:sp>
    </p:spTree>
    <p:extLst>
      <p:ext uri="{BB962C8B-B14F-4D97-AF65-F5344CB8AC3E}">
        <p14:creationId xmlns:p14="http://schemas.microsoft.com/office/powerpoint/2010/main" val="2478919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 have unread messages, they are indicated by a</a:t>
            </a:r>
            <a:r>
              <a:rPr lang="en-US" altLang="en-US" baseline="0" dirty="0"/>
              <a:t> blue icon in the top right corner.</a:t>
            </a:r>
            <a:endParaRPr lang="en-US" altLang="en-US" dirty="0"/>
          </a:p>
          <a:p>
            <a:r>
              <a:rPr lang="en-US" altLang="en-US" dirty="0"/>
              <a:t>When you open your Inbox, the oldest unopened message is highlighted. So if you’ve listened to or read all your messages when a new one comes in, and you tap </a:t>
            </a:r>
          </a:p>
          <a:p>
            <a:r>
              <a:rPr lang="en-US" altLang="en-US" dirty="0"/>
              <a:t>Messages to open your Inbox, the first message at the top of the list is highlighted.</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34</a:t>
            </a:fld>
            <a:endParaRPr lang="en-US" altLang="en-US"/>
          </a:p>
        </p:txBody>
      </p:sp>
    </p:spTree>
    <p:extLst>
      <p:ext uri="{BB962C8B-B14F-4D97-AF65-F5344CB8AC3E}">
        <p14:creationId xmlns:p14="http://schemas.microsoft.com/office/powerpoint/2010/main" val="3961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you tap Reply, select a macro if you would like to respond with a preformatted</a:t>
            </a:r>
            <a:r>
              <a:rPr lang="en-US" altLang="en-US" baseline="0" dirty="0"/>
              <a:t> message.</a:t>
            </a:r>
            <a:br>
              <a:rPr lang="en-US" altLang="en-US" dirty="0"/>
            </a:br>
            <a:r>
              <a:rPr lang="en-US" altLang="en-US" dirty="0"/>
              <a:t>The Clear button empties the entire message.</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36</a:t>
            </a:fld>
            <a:endParaRPr lang="en-US" altLang="en-US"/>
          </a:p>
        </p:txBody>
      </p:sp>
    </p:spTree>
    <p:extLst>
      <p:ext uri="{BB962C8B-B14F-4D97-AF65-F5344CB8AC3E}">
        <p14:creationId xmlns:p14="http://schemas.microsoft.com/office/powerpoint/2010/main" val="2872052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Notice that you can mark a message as high priority</a:t>
            </a:r>
            <a:br>
              <a:rPr lang="en-US" altLang="en-US" dirty="0"/>
            </a:br>
            <a:r>
              <a:rPr lang="en-US" altLang="en-US" dirty="0"/>
              <a:t>The dispatcher may be alerted upon receipt of a high priority message you sent.</a:t>
            </a:r>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37</a:t>
            </a:fld>
            <a:endParaRPr lang="en-US" altLang="en-US"/>
          </a:p>
        </p:txBody>
      </p:sp>
    </p:spTree>
    <p:extLst>
      <p:ext uri="{BB962C8B-B14F-4D97-AF65-F5344CB8AC3E}">
        <p14:creationId xmlns:p14="http://schemas.microsoft.com/office/powerpoint/2010/main" val="267760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a:t>
            </a:fld>
            <a:endParaRPr lang="en-US" altLang="en-US"/>
          </a:p>
        </p:txBody>
      </p:sp>
    </p:spTree>
    <p:extLst>
      <p:ext uri="{BB962C8B-B14F-4D97-AF65-F5344CB8AC3E}">
        <p14:creationId xmlns:p14="http://schemas.microsoft.com/office/powerpoint/2010/main" val="2981696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altLang="en-US" dirty="0"/>
              <a:t>You can use the Tab key on the virtual keyboard to move between fields.</a:t>
            </a:r>
            <a:br>
              <a:rPr lang="en-US" altLang="en-US" dirty="0"/>
            </a:br>
            <a:r>
              <a:rPr lang="en-US" altLang="en-US" dirty="0"/>
              <a:t>Some macro messages include driver instructions to help you understand what is needed.</a:t>
            </a:r>
            <a:br>
              <a:rPr lang="en-US" altLang="en-US" dirty="0"/>
            </a:br>
            <a:r>
              <a:rPr lang="en-US" altLang="en-US" dirty="0"/>
              <a:t>The Clear button empties all the fields, not just the one you’re in. Cancel closes the macro and returns you to the Compose screen.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38</a:t>
            </a:fld>
            <a:endParaRPr lang="en-US" altLang="en-US"/>
          </a:p>
        </p:txBody>
      </p:sp>
    </p:spTree>
    <p:extLst>
      <p:ext uri="{BB962C8B-B14F-4D97-AF65-F5344CB8AC3E}">
        <p14:creationId xmlns:p14="http://schemas.microsoft.com/office/powerpoint/2010/main" val="4146747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Fill in your company’s key macros. Your numbering may be different.</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41</a:t>
            </a:fld>
            <a:endParaRPr lang="en-US" altLang="en-US"/>
          </a:p>
        </p:txBody>
      </p:sp>
    </p:spTree>
    <p:extLst>
      <p:ext uri="{BB962C8B-B14F-4D97-AF65-F5344CB8AC3E}">
        <p14:creationId xmlns:p14="http://schemas.microsoft.com/office/powerpoint/2010/main" val="3358668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Intelligent Voice Interface is designed to allow drivers hands free access to several features of the Intelligent Vehicle Gateway. Commonly used commands can be spoken to the IVG for quick access without having to take your hands off the wheel. To start, say the phrase "Hello Omnitracs". The system will reply with "Hi, please state a command." From here, the driver can state a command and have IVG perform that task. </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43</a:t>
            </a:fld>
            <a:endParaRPr lang="en-US" altLang="en-US"/>
          </a:p>
        </p:txBody>
      </p:sp>
    </p:spTree>
    <p:extLst>
      <p:ext uri="{BB962C8B-B14F-4D97-AF65-F5344CB8AC3E}">
        <p14:creationId xmlns:p14="http://schemas.microsoft.com/office/powerpoint/2010/main" val="2122308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44</a:t>
            </a:fld>
            <a:endParaRPr lang="en-US" altLang="en-US"/>
          </a:p>
        </p:txBody>
      </p:sp>
    </p:spTree>
    <p:extLst>
      <p:ext uri="{BB962C8B-B14F-4D97-AF65-F5344CB8AC3E}">
        <p14:creationId xmlns:p14="http://schemas.microsoft.com/office/powerpoint/2010/main" val="4069189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itchFamily="34" charset="-128"/>
                <a:cs typeface="+mn-cs"/>
              </a:rPr>
              <a:t>Home screen		-  Takes</a:t>
            </a:r>
            <a:r>
              <a:rPr lang="en-US" sz="1200" kern="1200" baseline="0" dirty="0">
                <a:solidFill>
                  <a:schemeClr val="tx1"/>
                </a:solidFill>
                <a:effectLst/>
                <a:latin typeface="+mn-lt"/>
                <a:ea typeface="MS PGothic" pitchFamily="34" charset="-128"/>
                <a:cs typeface="+mn-cs"/>
              </a:rPr>
              <a:t> you back to the home screen</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Go Back		-  Goes back to the previous screen or home screen if no previous screen is available</a:t>
            </a:r>
          </a:p>
          <a:p>
            <a:pPr lvl="0"/>
            <a:r>
              <a:rPr lang="en-US" sz="1200" kern="1200" dirty="0">
                <a:solidFill>
                  <a:schemeClr val="tx1"/>
                </a:solidFill>
                <a:effectLst/>
                <a:latin typeface="+mn-lt"/>
                <a:ea typeface="MS PGothic" pitchFamily="34" charset="-128"/>
                <a:cs typeface="+mn-cs"/>
              </a:rPr>
              <a:t>Brightness Up		- Turns the brightness of the IVG up</a:t>
            </a:r>
          </a:p>
          <a:p>
            <a:pPr lvl="0"/>
            <a:r>
              <a:rPr lang="en-US" sz="1200" kern="1200" dirty="0">
                <a:solidFill>
                  <a:schemeClr val="tx1"/>
                </a:solidFill>
                <a:effectLst/>
                <a:latin typeface="+mn-lt"/>
                <a:ea typeface="MS PGothic" pitchFamily="34" charset="-128"/>
                <a:cs typeface="+mn-cs"/>
              </a:rPr>
              <a:t>Brightness Down	- Turns the brightness of the IVG down</a:t>
            </a:r>
          </a:p>
          <a:p>
            <a:pPr lvl="0"/>
            <a:r>
              <a:rPr lang="en-US" sz="1200" kern="1200" dirty="0">
                <a:solidFill>
                  <a:schemeClr val="tx1"/>
                </a:solidFill>
                <a:effectLst/>
                <a:latin typeface="+mn-lt"/>
                <a:ea typeface="MS PGothic" pitchFamily="34" charset="-128"/>
                <a:cs typeface="+mn-cs"/>
              </a:rPr>
              <a:t>Brightness Off		- Turns the brightness setting to it’s lowest</a:t>
            </a:r>
            <a:r>
              <a:rPr lang="en-US" sz="1200" kern="1200" baseline="0" dirty="0">
                <a:solidFill>
                  <a:schemeClr val="tx1"/>
                </a:solidFill>
                <a:effectLst/>
                <a:latin typeface="+mn-lt"/>
                <a:ea typeface="MS PGothic" pitchFamily="34" charset="-128"/>
                <a:cs typeface="+mn-cs"/>
              </a:rPr>
              <a:t> level</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Volume Up		- Turns the Volume up</a:t>
            </a:r>
          </a:p>
          <a:p>
            <a:pPr lvl="0"/>
            <a:r>
              <a:rPr lang="en-US" sz="1200" kern="1200" dirty="0">
                <a:solidFill>
                  <a:schemeClr val="tx1"/>
                </a:solidFill>
                <a:effectLst/>
                <a:latin typeface="+mn-lt"/>
                <a:ea typeface="MS PGothic" pitchFamily="34" charset="-128"/>
                <a:cs typeface="+mn-cs"/>
              </a:rPr>
              <a:t>Volume Down		- Turns the Volume</a:t>
            </a:r>
            <a:r>
              <a:rPr lang="en-US" sz="1200" kern="1200" baseline="0" dirty="0">
                <a:solidFill>
                  <a:schemeClr val="tx1"/>
                </a:solidFill>
                <a:effectLst/>
                <a:latin typeface="+mn-lt"/>
                <a:ea typeface="MS PGothic" pitchFamily="34" charset="-128"/>
                <a:cs typeface="+mn-cs"/>
              </a:rPr>
              <a:t> Down</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MUTE Volume		- Mutes the</a:t>
            </a:r>
            <a:r>
              <a:rPr lang="en-US" sz="1200" kern="1200" baseline="0" dirty="0">
                <a:solidFill>
                  <a:schemeClr val="tx1"/>
                </a:solidFill>
                <a:effectLst/>
                <a:latin typeface="+mn-lt"/>
                <a:ea typeface="MS PGothic" pitchFamily="34" charset="-128"/>
                <a:cs typeface="+mn-cs"/>
              </a:rPr>
              <a:t> IVG</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Available hours	- IVG will speak the number of hours available </a:t>
            </a:r>
          </a:p>
          <a:p>
            <a:pPr lvl="0"/>
            <a:r>
              <a:rPr lang="en-US" sz="1200" kern="1200" dirty="0">
                <a:solidFill>
                  <a:schemeClr val="tx1"/>
                </a:solidFill>
                <a:effectLst/>
                <a:latin typeface="+mn-lt"/>
                <a:ea typeface="MS PGothic" pitchFamily="34" charset="-128"/>
                <a:cs typeface="+mn-cs"/>
              </a:rPr>
              <a:t>Scroll Down		- Scrolls the current window down</a:t>
            </a:r>
          </a:p>
          <a:p>
            <a:pPr lvl="0"/>
            <a:r>
              <a:rPr lang="en-US" sz="1200" kern="1200" dirty="0">
                <a:solidFill>
                  <a:schemeClr val="tx1"/>
                </a:solidFill>
                <a:effectLst/>
                <a:latin typeface="+mn-lt"/>
                <a:ea typeface="MS PGothic" pitchFamily="34" charset="-128"/>
                <a:cs typeface="+mn-cs"/>
              </a:rPr>
              <a:t>Scroll Up		- Scrolls the Window</a:t>
            </a:r>
            <a:r>
              <a:rPr lang="en-US" sz="1200" kern="1200" baseline="0" dirty="0">
                <a:solidFill>
                  <a:schemeClr val="tx1"/>
                </a:solidFill>
                <a:effectLst/>
                <a:latin typeface="+mn-lt"/>
                <a:ea typeface="MS PGothic" pitchFamily="34" charset="-128"/>
                <a:cs typeface="+mn-cs"/>
              </a:rPr>
              <a:t> up</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Hours of service	- Opens the Hours of service Application</a:t>
            </a:r>
          </a:p>
          <a:p>
            <a:pPr lvl="0"/>
            <a:r>
              <a:rPr lang="en-US" sz="1200" kern="1200" dirty="0">
                <a:solidFill>
                  <a:schemeClr val="tx1"/>
                </a:solidFill>
                <a:effectLst/>
                <a:latin typeface="+mn-lt"/>
                <a:ea typeface="MS PGothic" pitchFamily="34" charset="-128"/>
                <a:cs typeface="+mn-cs"/>
              </a:rPr>
              <a:t>Inbox			- Opens</a:t>
            </a:r>
            <a:r>
              <a:rPr lang="en-US" sz="1200" kern="1200" baseline="0" dirty="0">
                <a:solidFill>
                  <a:schemeClr val="tx1"/>
                </a:solidFill>
                <a:effectLst/>
                <a:latin typeface="+mn-lt"/>
                <a:ea typeface="MS PGothic" pitchFamily="34" charset="-128"/>
                <a:cs typeface="+mn-cs"/>
              </a:rPr>
              <a:t> the messaging inbox</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What can I say		- The IVG</a:t>
            </a:r>
            <a:r>
              <a:rPr lang="en-US" sz="1200" kern="1200" baseline="0" dirty="0">
                <a:solidFill>
                  <a:schemeClr val="tx1"/>
                </a:solidFill>
                <a:effectLst/>
                <a:latin typeface="+mn-lt"/>
                <a:ea typeface="MS PGothic" pitchFamily="34" charset="-128"/>
                <a:cs typeface="+mn-cs"/>
              </a:rPr>
              <a:t> will begin to speak a list of available commands</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Workflow		- Opens the Workflow</a:t>
            </a:r>
            <a:r>
              <a:rPr lang="en-US" sz="1200" kern="1200" baseline="0" dirty="0">
                <a:solidFill>
                  <a:schemeClr val="tx1"/>
                </a:solidFill>
                <a:effectLst/>
                <a:latin typeface="+mn-lt"/>
                <a:ea typeface="MS PGothic" pitchFamily="34" charset="-128"/>
                <a:cs typeface="+mn-cs"/>
              </a:rPr>
              <a:t> application</a:t>
            </a:r>
            <a:endParaRPr lang="en-US" sz="1200" kern="1200" dirty="0">
              <a:solidFill>
                <a:schemeClr val="tx1"/>
              </a:solidFill>
              <a:effectLst/>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45</a:t>
            </a:fld>
            <a:endParaRPr lang="en-US" altLang="en-US"/>
          </a:p>
        </p:txBody>
      </p:sp>
    </p:spTree>
    <p:extLst>
      <p:ext uri="{BB962C8B-B14F-4D97-AF65-F5344CB8AC3E}">
        <p14:creationId xmlns:p14="http://schemas.microsoft.com/office/powerpoint/2010/main" val="1957166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itchFamily="34" charset="-128"/>
                <a:cs typeface="+mn-cs"/>
              </a:rPr>
              <a:t>Home screen		-  Takes</a:t>
            </a:r>
            <a:r>
              <a:rPr lang="en-US" sz="1200" kern="1200" baseline="0" dirty="0">
                <a:solidFill>
                  <a:schemeClr val="tx1"/>
                </a:solidFill>
                <a:effectLst/>
                <a:latin typeface="+mn-lt"/>
                <a:ea typeface="MS PGothic" pitchFamily="34" charset="-128"/>
                <a:cs typeface="+mn-cs"/>
              </a:rPr>
              <a:t> you back to the home screen</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Go Back		-  Goes back to the previous screen or home screen if no previous screen is available</a:t>
            </a:r>
          </a:p>
          <a:p>
            <a:pPr lvl="0"/>
            <a:r>
              <a:rPr lang="en-US" sz="1200" kern="1200" dirty="0">
                <a:solidFill>
                  <a:schemeClr val="tx1"/>
                </a:solidFill>
                <a:effectLst/>
                <a:latin typeface="+mn-lt"/>
                <a:ea typeface="MS PGothic" pitchFamily="34" charset="-128"/>
                <a:cs typeface="+mn-cs"/>
              </a:rPr>
              <a:t>Brightness Up		- Turns the brightness of the IVG up</a:t>
            </a:r>
          </a:p>
          <a:p>
            <a:pPr lvl="0"/>
            <a:r>
              <a:rPr lang="en-US" sz="1200" kern="1200" dirty="0">
                <a:solidFill>
                  <a:schemeClr val="tx1"/>
                </a:solidFill>
                <a:effectLst/>
                <a:latin typeface="+mn-lt"/>
                <a:ea typeface="MS PGothic" pitchFamily="34" charset="-128"/>
                <a:cs typeface="+mn-cs"/>
              </a:rPr>
              <a:t>Brightness Down	- Turns the brightness of the IVG down</a:t>
            </a:r>
          </a:p>
          <a:p>
            <a:pPr lvl="0"/>
            <a:r>
              <a:rPr lang="en-US" sz="1200" kern="1200" dirty="0">
                <a:solidFill>
                  <a:schemeClr val="tx1"/>
                </a:solidFill>
                <a:effectLst/>
                <a:latin typeface="+mn-lt"/>
                <a:ea typeface="MS PGothic" pitchFamily="34" charset="-128"/>
                <a:cs typeface="+mn-cs"/>
              </a:rPr>
              <a:t>Brightness Off		- Turns the brightness setting to it’s lowest</a:t>
            </a:r>
            <a:r>
              <a:rPr lang="en-US" sz="1200" kern="1200" baseline="0" dirty="0">
                <a:solidFill>
                  <a:schemeClr val="tx1"/>
                </a:solidFill>
                <a:effectLst/>
                <a:latin typeface="+mn-lt"/>
                <a:ea typeface="MS PGothic" pitchFamily="34" charset="-128"/>
                <a:cs typeface="+mn-cs"/>
              </a:rPr>
              <a:t> level</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Volume Up		- Turns the Volume up</a:t>
            </a:r>
          </a:p>
          <a:p>
            <a:pPr lvl="0"/>
            <a:r>
              <a:rPr lang="en-US" sz="1200" kern="1200" dirty="0">
                <a:solidFill>
                  <a:schemeClr val="tx1"/>
                </a:solidFill>
                <a:effectLst/>
                <a:latin typeface="+mn-lt"/>
                <a:ea typeface="MS PGothic" pitchFamily="34" charset="-128"/>
                <a:cs typeface="+mn-cs"/>
              </a:rPr>
              <a:t>Volume Down		- Turns the Volume</a:t>
            </a:r>
            <a:r>
              <a:rPr lang="en-US" sz="1200" kern="1200" baseline="0" dirty="0">
                <a:solidFill>
                  <a:schemeClr val="tx1"/>
                </a:solidFill>
                <a:effectLst/>
                <a:latin typeface="+mn-lt"/>
                <a:ea typeface="MS PGothic" pitchFamily="34" charset="-128"/>
                <a:cs typeface="+mn-cs"/>
              </a:rPr>
              <a:t> Down</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MUTE Volume		- Mutes the</a:t>
            </a:r>
            <a:r>
              <a:rPr lang="en-US" sz="1200" kern="1200" baseline="0" dirty="0">
                <a:solidFill>
                  <a:schemeClr val="tx1"/>
                </a:solidFill>
                <a:effectLst/>
                <a:latin typeface="+mn-lt"/>
                <a:ea typeface="MS PGothic" pitchFamily="34" charset="-128"/>
                <a:cs typeface="+mn-cs"/>
              </a:rPr>
              <a:t> IVG</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Available hours	- IVG will speak the number of hours available </a:t>
            </a:r>
          </a:p>
          <a:p>
            <a:pPr lvl="0"/>
            <a:r>
              <a:rPr lang="en-US" sz="1200" kern="1200" dirty="0">
                <a:solidFill>
                  <a:schemeClr val="tx1"/>
                </a:solidFill>
                <a:effectLst/>
                <a:latin typeface="+mn-lt"/>
                <a:ea typeface="MS PGothic" pitchFamily="34" charset="-128"/>
                <a:cs typeface="+mn-cs"/>
              </a:rPr>
              <a:t>Scroll Down		- Scrolls the current window down</a:t>
            </a:r>
          </a:p>
          <a:p>
            <a:pPr lvl="0"/>
            <a:r>
              <a:rPr lang="en-US" sz="1200" kern="1200" dirty="0">
                <a:solidFill>
                  <a:schemeClr val="tx1"/>
                </a:solidFill>
                <a:effectLst/>
                <a:latin typeface="+mn-lt"/>
                <a:ea typeface="MS PGothic" pitchFamily="34" charset="-128"/>
                <a:cs typeface="+mn-cs"/>
              </a:rPr>
              <a:t>Scroll Up		- Scrolls the Window</a:t>
            </a:r>
            <a:r>
              <a:rPr lang="en-US" sz="1200" kern="1200" baseline="0" dirty="0">
                <a:solidFill>
                  <a:schemeClr val="tx1"/>
                </a:solidFill>
                <a:effectLst/>
                <a:latin typeface="+mn-lt"/>
                <a:ea typeface="MS PGothic" pitchFamily="34" charset="-128"/>
                <a:cs typeface="+mn-cs"/>
              </a:rPr>
              <a:t> up</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Hours of service	- Opens the Hours of service Application</a:t>
            </a:r>
          </a:p>
          <a:p>
            <a:pPr lvl="0"/>
            <a:r>
              <a:rPr lang="en-US" sz="1200" kern="1200" dirty="0">
                <a:solidFill>
                  <a:schemeClr val="tx1"/>
                </a:solidFill>
                <a:effectLst/>
                <a:latin typeface="+mn-lt"/>
                <a:ea typeface="MS PGothic" pitchFamily="34" charset="-128"/>
                <a:cs typeface="+mn-cs"/>
              </a:rPr>
              <a:t>Inbox			- Opens</a:t>
            </a:r>
            <a:r>
              <a:rPr lang="en-US" sz="1200" kern="1200" baseline="0" dirty="0">
                <a:solidFill>
                  <a:schemeClr val="tx1"/>
                </a:solidFill>
                <a:effectLst/>
                <a:latin typeface="+mn-lt"/>
                <a:ea typeface="MS PGothic" pitchFamily="34" charset="-128"/>
                <a:cs typeface="+mn-cs"/>
              </a:rPr>
              <a:t> the messaging inbox</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What can I say		- The IVG</a:t>
            </a:r>
            <a:r>
              <a:rPr lang="en-US" sz="1200" kern="1200" baseline="0" dirty="0">
                <a:solidFill>
                  <a:schemeClr val="tx1"/>
                </a:solidFill>
                <a:effectLst/>
                <a:latin typeface="+mn-lt"/>
                <a:ea typeface="MS PGothic" pitchFamily="34" charset="-128"/>
                <a:cs typeface="+mn-cs"/>
              </a:rPr>
              <a:t> will begin to speak a list of available commands</a:t>
            </a:r>
            <a:endParaRPr lang="en-US" sz="1200" kern="1200" dirty="0">
              <a:solidFill>
                <a:schemeClr val="tx1"/>
              </a:solidFill>
              <a:effectLst/>
              <a:latin typeface="+mn-lt"/>
              <a:ea typeface="MS PGothic" pitchFamily="34" charset="-128"/>
              <a:cs typeface="+mn-cs"/>
            </a:endParaRPr>
          </a:p>
          <a:p>
            <a:pPr lvl="0"/>
            <a:r>
              <a:rPr lang="en-US" sz="1200" kern="1200" dirty="0">
                <a:solidFill>
                  <a:schemeClr val="tx1"/>
                </a:solidFill>
                <a:effectLst/>
                <a:latin typeface="+mn-lt"/>
                <a:ea typeface="MS PGothic" pitchFamily="34" charset="-128"/>
                <a:cs typeface="+mn-cs"/>
              </a:rPr>
              <a:t>Workflow		- Opens the Workflow</a:t>
            </a:r>
            <a:r>
              <a:rPr lang="en-US" sz="1200" kern="1200" baseline="0" dirty="0">
                <a:solidFill>
                  <a:schemeClr val="tx1"/>
                </a:solidFill>
                <a:effectLst/>
                <a:latin typeface="+mn-lt"/>
                <a:ea typeface="MS PGothic" pitchFamily="34" charset="-128"/>
                <a:cs typeface="+mn-cs"/>
              </a:rPr>
              <a:t> application</a:t>
            </a:r>
            <a:endParaRPr lang="en-US" sz="1200" kern="1200" dirty="0">
              <a:solidFill>
                <a:schemeClr val="tx1"/>
              </a:solidFill>
              <a:effectLst/>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46</a:t>
            </a:fld>
            <a:endParaRPr lang="en-US" altLang="en-US"/>
          </a:p>
        </p:txBody>
      </p:sp>
    </p:spTree>
    <p:extLst>
      <p:ext uri="{BB962C8B-B14F-4D97-AF65-F5344CB8AC3E}">
        <p14:creationId xmlns:p14="http://schemas.microsoft.com/office/powerpoint/2010/main" val="2835079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new mobile reset button allows a driver who is experiencing problems with their IVG to reset the device without having to wait for support services to send a command over the air. A mobile reset must CANNOT</a:t>
            </a:r>
            <a:r>
              <a:rPr lang="en-US" baseline="0" dirty="0"/>
              <a:t> be </a:t>
            </a:r>
            <a:r>
              <a:rPr lang="en-US" dirty="0"/>
              <a:t>initiated while the cab is in motion. Mobile reset is a</a:t>
            </a:r>
            <a:r>
              <a:rPr lang="en-US" baseline="0" dirty="0"/>
              <a:t> feature that can be turned on or off by the company. If your company does not allow a mobile reset by a driver, be sure to remove this section.</a:t>
            </a:r>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48</a:t>
            </a:fld>
            <a:endParaRPr lang="en-US" altLang="en-US"/>
          </a:p>
        </p:txBody>
      </p:sp>
    </p:spTree>
    <p:extLst>
      <p:ext uri="{BB962C8B-B14F-4D97-AF65-F5344CB8AC3E}">
        <p14:creationId xmlns:p14="http://schemas.microsoft.com/office/powerpoint/2010/main" val="816595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49</a:t>
            </a:fld>
            <a:endParaRPr lang="en-US" altLang="en-US"/>
          </a:p>
        </p:txBody>
      </p:sp>
    </p:spTree>
    <p:extLst>
      <p:ext uri="{BB962C8B-B14F-4D97-AF65-F5344CB8AC3E}">
        <p14:creationId xmlns:p14="http://schemas.microsoft.com/office/powerpoint/2010/main" val="2470636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entire help system is available, whether or not your company uses all of the applications.</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52</a:t>
            </a:fld>
            <a:endParaRPr lang="en-US" altLang="en-US"/>
          </a:p>
        </p:txBody>
      </p:sp>
    </p:spTree>
    <p:extLst>
      <p:ext uri="{BB962C8B-B14F-4D97-AF65-F5344CB8AC3E}">
        <p14:creationId xmlns:p14="http://schemas.microsoft.com/office/powerpoint/2010/main" val="4241672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The driver needs to calibrate the display when asked to do so by a technician.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60</a:t>
            </a:fld>
            <a:endParaRPr lang="en-US" altLang="en-US"/>
          </a:p>
        </p:txBody>
      </p:sp>
    </p:spTree>
    <p:extLst>
      <p:ext uri="{BB962C8B-B14F-4D97-AF65-F5344CB8AC3E}">
        <p14:creationId xmlns:p14="http://schemas.microsoft.com/office/powerpoint/2010/main" val="222713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[Print this slide to help you cover all of the important topics. Hide or delete it if you are projecting this presentation as a slide show for driver training.]</a:t>
            </a:r>
          </a:p>
          <a:p>
            <a:r>
              <a:rPr lang="en-US" dirty="0"/>
              <a:t>[Use the discussion about macros to instruct your drivers about your company policies about when they are expected to send information about their load. You can customize the last slide in this section with your macros and print it as a handout. If your company has a driver handbook with the information, use that resource.]</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a:t>
            </a:fld>
            <a:endParaRPr lang="en-US" altLang="en-US"/>
          </a:p>
        </p:txBody>
      </p:sp>
    </p:spTree>
    <p:extLst>
      <p:ext uri="{BB962C8B-B14F-4D97-AF65-F5344CB8AC3E}">
        <p14:creationId xmlns:p14="http://schemas.microsoft.com/office/powerpoint/2010/main" val="37380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Using your finger is just fine. You can also connect a </a:t>
            </a:r>
            <a:r>
              <a:rPr lang="en-US" altLang="en-US" dirty="0" err="1"/>
              <a:t>usb</a:t>
            </a:r>
            <a:r>
              <a:rPr lang="en-US" altLang="en-US" dirty="0"/>
              <a:t> mouse to</a:t>
            </a:r>
            <a:r>
              <a:rPr lang="en-US" altLang="en-US" baseline="0" dirty="0"/>
              <a:t> the </a:t>
            </a:r>
            <a:r>
              <a:rPr lang="en-US" altLang="en-US" baseline="0" dirty="0" err="1"/>
              <a:t>ivg</a:t>
            </a:r>
            <a:r>
              <a:rPr lang="en-US" altLang="en-US" baseline="0" dirty="0"/>
              <a:t> and use that to calibrate </a:t>
            </a:r>
            <a:r>
              <a:rPr lang="en-US" altLang="en-US" baseline="0"/>
              <a:t>the screen.</a:t>
            </a:r>
            <a:endParaRPr lang="en-US" altLang="en-US"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61</a:t>
            </a:fld>
            <a:endParaRPr lang="en-US" altLang="en-US"/>
          </a:p>
        </p:txBody>
      </p:sp>
    </p:spTree>
    <p:extLst>
      <p:ext uri="{BB962C8B-B14F-4D97-AF65-F5344CB8AC3E}">
        <p14:creationId xmlns:p14="http://schemas.microsoft.com/office/powerpoint/2010/main" val="1573606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Using your finger is just fine. You can also connect a </a:t>
            </a:r>
            <a:r>
              <a:rPr lang="en-US" altLang="en-US" dirty="0" err="1"/>
              <a:t>usb</a:t>
            </a:r>
            <a:r>
              <a:rPr lang="en-US" altLang="en-US" dirty="0"/>
              <a:t> mouse to</a:t>
            </a:r>
            <a:r>
              <a:rPr lang="en-US" altLang="en-US" baseline="0" dirty="0"/>
              <a:t> the </a:t>
            </a:r>
            <a:r>
              <a:rPr lang="en-US" altLang="en-US" baseline="0" dirty="0" err="1"/>
              <a:t>ivg</a:t>
            </a:r>
            <a:r>
              <a:rPr lang="en-US" altLang="en-US" baseline="0" dirty="0"/>
              <a:t> and use that to calibrate </a:t>
            </a:r>
            <a:r>
              <a:rPr lang="en-US" altLang="en-US" baseline="0"/>
              <a:t>the screen.</a:t>
            </a:r>
            <a:endParaRPr lang="en-US" altLang="en-US"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62</a:t>
            </a:fld>
            <a:endParaRPr lang="en-US" altLang="en-US"/>
          </a:p>
        </p:txBody>
      </p:sp>
    </p:spTree>
    <p:extLst>
      <p:ext uri="{BB962C8B-B14F-4D97-AF65-F5344CB8AC3E}">
        <p14:creationId xmlns:p14="http://schemas.microsoft.com/office/powerpoint/2010/main" val="2959921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[Review company help procedures.]</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65</a:t>
            </a:fld>
            <a:endParaRPr lang="en-US" altLang="en-US"/>
          </a:p>
        </p:txBody>
      </p:sp>
    </p:spTree>
    <p:extLst>
      <p:ext uri="{BB962C8B-B14F-4D97-AF65-F5344CB8AC3E}">
        <p14:creationId xmlns:p14="http://schemas.microsoft.com/office/powerpoint/2010/main" val="204969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b="1" dirty="0"/>
              <a:t>[Print this slide to help you cover all of the important topics. Hide or delete it if you are projecting this presentation as a slide show for driver training.]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5</a:t>
            </a:fld>
            <a:endParaRPr lang="en-US" altLang="en-US"/>
          </a:p>
        </p:txBody>
      </p:sp>
    </p:spTree>
    <p:extLst>
      <p:ext uri="{BB962C8B-B14F-4D97-AF65-F5344CB8AC3E}">
        <p14:creationId xmlns:p14="http://schemas.microsoft.com/office/powerpoint/2010/main" val="340819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b="1" dirty="0"/>
              <a:t>[Print this slide to help you cover all of the important topics. Hide or delete it if you are projecting this presentation as a slide show for driver training.]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a:t>
            </a:fld>
            <a:endParaRPr lang="en-US" altLang="en-US"/>
          </a:p>
        </p:txBody>
      </p:sp>
    </p:spTree>
    <p:extLst>
      <p:ext uri="{BB962C8B-B14F-4D97-AF65-F5344CB8AC3E}">
        <p14:creationId xmlns:p14="http://schemas.microsoft.com/office/powerpoint/2010/main" val="101171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eaLnBrk="1" hangingPunct="1">
              <a:spcBef>
                <a:spcPct val="0"/>
              </a:spcBef>
            </a:pPr>
            <a:r>
              <a:rPr lang="en-US" altLang="en-US" dirty="0"/>
              <a:t>Review safety procedures.</a:t>
            </a:r>
          </a:p>
          <a:p>
            <a:pPr eaLnBrk="1" hangingPunct="1">
              <a:spcBef>
                <a:spcPct val="0"/>
              </a:spcBef>
            </a:pPr>
            <a:r>
              <a:rPr lang="en-US" altLang="en-US" dirty="0"/>
              <a:t>Text-to-speech improves the driver’s productivity and safety as they can safely listen to all or part of the message and determine its importance. They only need to pull off the road if it needs immediate response.</a:t>
            </a:r>
          </a:p>
          <a:p>
            <a:pPr eaLnBrk="1" hangingPunct="1">
              <a:spcBef>
                <a:spcPct val="0"/>
              </a:spcBef>
            </a:pPr>
            <a:r>
              <a:rPr lang="en-US" altLang="en-US" dirty="0"/>
              <a:t>The team’s non-driver can safely operate the IVG</a:t>
            </a:r>
            <a:r>
              <a:rPr lang="en-US" altLang="en-US" baseline="0" dirty="0"/>
              <a:t> </a:t>
            </a:r>
            <a:r>
              <a:rPr lang="en-US" altLang="en-US" dirty="0"/>
              <a:t>while the truck is moving.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8</a:t>
            </a:fld>
            <a:endParaRPr lang="en-US" altLang="en-US"/>
          </a:p>
        </p:txBody>
      </p:sp>
    </p:spTree>
    <p:extLst>
      <p:ext uri="{BB962C8B-B14F-4D97-AF65-F5344CB8AC3E}">
        <p14:creationId xmlns:p14="http://schemas.microsoft.com/office/powerpoint/2010/main" val="40069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465887">
              <a:defRPr/>
            </a:pPr>
            <a:r>
              <a:rPr lang="en-US" altLang="en-US" dirty="0"/>
              <a:t>Each goal above corresponds to an IVG application covered in this presentation. Each application section has an instructor training checklist (found at the beginning</a:t>
            </a:r>
            <a:r>
              <a:rPr lang="en-US" altLang="en-US" baseline="0" dirty="0"/>
              <a:t> of this presentation)</a:t>
            </a:r>
            <a:r>
              <a:rPr lang="en-US" altLang="en-US" dirty="0"/>
              <a:t> to help you train the application in detail. If your company doesn’t use all of the applications in this presentation, remove the section slides and adjust the goal statements. Add your own goals if desired. </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9</a:t>
            </a:fld>
            <a:endParaRPr lang="en-US" altLang="en-US"/>
          </a:p>
        </p:txBody>
      </p:sp>
    </p:spTree>
    <p:extLst>
      <p:ext uri="{BB962C8B-B14F-4D97-AF65-F5344CB8AC3E}">
        <p14:creationId xmlns:p14="http://schemas.microsoft.com/office/powerpoint/2010/main" val="48221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465887">
              <a:defRPr/>
            </a:pPr>
            <a:r>
              <a:rPr lang="en-US" altLang="en-US" dirty="0"/>
              <a:t>Remove the topics from the presentation that your company is not using. Each application name is a link to that section of the presentation.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10</a:t>
            </a:fld>
            <a:endParaRPr lang="en-US" altLang="en-US"/>
          </a:p>
        </p:txBody>
      </p:sp>
    </p:spTree>
    <p:extLst>
      <p:ext uri="{BB962C8B-B14F-4D97-AF65-F5344CB8AC3E}">
        <p14:creationId xmlns:p14="http://schemas.microsoft.com/office/powerpoint/2010/main" val="4207680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cstate="screen">
            <a:extLst>
              <a:ext uri="{28A0092B-C50C-407E-A947-70E740481C1C}">
                <a14:useLocalDpi xmlns:a14="http://schemas.microsoft.com/office/drawing/2010/main" val="0"/>
              </a:ext>
            </a:extLst>
          </a:blip>
          <a:srcRect t="2985" r="29044" b="3040"/>
          <a:stretch>
            <a:fillRect/>
          </a:stretch>
        </p:blipFill>
        <p:spPr bwMode="auto">
          <a:xfrm>
            <a:off x="1983582" y="0"/>
            <a:ext cx="48744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6" y="0"/>
            <a:ext cx="397907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0"/>
          </p:nvPr>
        </p:nvSpPr>
        <p:spPr>
          <a:xfrm>
            <a:off x="0" y="1544071"/>
            <a:ext cx="3814763" cy="639006"/>
          </a:xfrm>
        </p:spPr>
        <p:txBody>
          <a:bodyPr>
            <a:normAutofit/>
          </a:bodyPr>
          <a:lstStyle>
            <a:lvl1pPr marL="0" indent="0" algn="r">
              <a:buNone/>
              <a:defRPr sz="2100">
                <a:solidFill>
                  <a:srgbClr val="F8991D"/>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3664" y="2091610"/>
            <a:ext cx="3818426" cy="671513"/>
          </a:xfrm>
        </p:spPr>
        <p:txBody>
          <a:bodyPr>
            <a:normAutofit/>
          </a:bodyPr>
          <a:lstStyle>
            <a:lvl1pPr marL="0" indent="0" algn="r">
              <a:buNone/>
              <a:defRPr sz="1800">
                <a:solidFill>
                  <a:srgbClr val="7FB539"/>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p:cNvSpPr>
            <a:spLocks noGrp="1"/>
          </p:cNvSpPr>
          <p:nvPr>
            <p:ph type="body" sz="quarter" idx="12"/>
          </p:nvPr>
        </p:nvSpPr>
        <p:spPr>
          <a:xfrm>
            <a:off x="-3664" y="2609057"/>
            <a:ext cx="3818426" cy="671512"/>
          </a:xfrm>
        </p:spPr>
        <p:txBody>
          <a:bodyPr>
            <a:normAutofit/>
          </a:bodyPr>
          <a:lstStyle>
            <a:lvl1pPr marL="0" indent="0" algn="r">
              <a:buNone/>
              <a:defRPr sz="1350">
                <a:solidFill>
                  <a:srgbClr val="6D6E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quarter" idx="13" hasCustomPrompt="1"/>
          </p:nvPr>
        </p:nvSpPr>
        <p:spPr>
          <a:xfrm>
            <a:off x="88107" y="92075"/>
            <a:ext cx="3726656" cy="1365250"/>
          </a:xfrm>
        </p:spPr>
        <p:txBody>
          <a:bodyPr/>
          <a:lstStyle>
            <a:lvl1pPr marL="0" indent="0">
              <a:buNone/>
              <a:defRPr sz="1350" baseline="0">
                <a:latin typeface="Arial" panose="020B0604020202020204" pitchFamily="34" charset="0"/>
                <a:cs typeface="Arial" panose="020B0604020202020204" pitchFamily="34" charset="0"/>
              </a:defRPr>
            </a:lvl1pPr>
          </a:lstStyle>
          <a:p>
            <a:pPr lvl="0"/>
            <a:r>
              <a:rPr lang="en-US" dirty="0"/>
              <a:t>Click the bottom left icon to insert your logo</a:t>
            </a:r>
          </a:p>
        </p:txBody>
      </p:sp>
      <p:pic>
        <p:nvPicPr>
          <p:cNvPr id="11" name="Picture 10"/>
          <p:cNvPicPr>
            <a:picLocks noChangeAspect="1"/>
          </p:cNvPicPr>
          <p:nvPr userDrawn="1"/>
        </p:nvPicPr>
        <p:blipFill>
          <a:blip r:embed="rId3"/>
          <a:stretch>
            <a:fillRect/>
          </a:stretch>
        </p:blipFill>
        <p:spPr>
          <a:xfrm>
            <a:off x="2407742" y="4570047"/>
            <a:ext cx="1566808" cy="554784"/>
          </a:xfrm>
          <a:prstGeom prst="rect">
            <a:avLst/>
          </a:prstGeom>
        </p:spPr>
      </p:pic>
      <p:sp>
        <p:nvSpPr>
          <p:cNvPr id="10" name="Rectangle 12"/>
          <p:cNvSpPr>
            <a:spLocks noChangeArrowheads="1"/>
          </p:cNvSpPr>
          <p:nvPr userDrawn="1"/>
        </p:nvSpPr>
        <p:spPr bwMode="auto">
          <a:xfrm>
            <a:off x="-3664" y="469739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2012-2015,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80-JE035-1 Rev.</a:t>
            </a:r>
            <a:r>
              <a:rPr lang="en-US" sz="450" baseline="0" dirty="0">
                <a:solidFill>
                  <a:schemeClr val="bg1">
                    <a:lumMod val="65000"/>
                  </a:schemeClr>
                </a:solidFill>
                <a:latin typeface="Arial" panose="020B0604020202020204" pitchFamily="34" charset="0"/>
                <a:cs typeface="Arial" panose="020B0604020202020204" pitchFamily="34" charset="0"/>
              </a:rPr>
              <a:t> B</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1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4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54781"/>
            <a:ext cx="4514850" cy="329088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26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5575" y="1556928"/>
            <a:ext cx="3886200" cy="729074"/>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7"/>
          <p:cNvSpPr>
            <a:spLocks noGrp="1"/>
          </p:cNvSpPr>
          <p:nvPr>
            <p:ph type="body" idx="4294967295"/>
          </p:nvPr>
        </p:nvSpPr>
        <p:spPr bwMode="auto">
          <a:xfrm>
            <a:off x="2695576" y="2410289"/>
            <a:ext cx="3936044" cy="1028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a:defRPr>
                <a:latin typeface="Arial" panose="020B0604020202020204" pitchFamily="34" charset="0"/>
                <a:cs typeface="Arial" panose="020B0604020202020204" pitchFamily="34" charset="0"/>
              </a:defRPr>
            </a:lvl1pPr>
          </a:lstStyle>
          <a:p>
            <a:pPr lvl="0" eaLnBrk="1" hangingPunct="1"/>
            <a:r>
              <a:rPr lang="en-US" altLang="en-US">
                <a:latin typeface="Corbel" pitchFamily="34" charset="0"/>
              </a:rPr>
              <a:t>Click to edit Master text styles</a:t>
            </a:r>
          </a:p>
        </p:txBody>
      </p:sp>
    </p:spTree>
    <p:extLst>
      <p:ext uri="{BB962C8B-B14F-4D97-AF65-F5344CB8AC3E}">
        <p14:creationId xmlns:p14="http://schemas.microsoft.com/office/powerpoint/2010/main" val="14087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0220" y="0"/>
            <a:ext cx="6537779" cy="731520"/>
          </a:xfrm>
        </p:spPr>
        <p:txBody>
          <a:bodyPr>
            <a:noAutofit/>
          </a:bodyPr>
          <a:lstStyle>
            <a:lvl1pPr>
              <a:defRPr sz="3200" baseline="0">
                <a:solidFill>
                  <a:srgbClr val="F8991D"/>
                </a:solidFill>
              </a:defRPr>
            </a:lvl1pPr>
          </a:lstStyle>
          <a:p>
            <a:r>
              <a:rPr lang="en-US"/>
              <a:t>Click to edit Master title style</a:t>
            </a:r>
            <a:endParaRPr lang="en-US" dirty="0"/>
          </a:p>
        </p:txBody>
      </p:sp>
      <p:sp>
        <p:nvSpPr>
          <p:cNvPr id="10" name="Content Placeholder 2"/>
          <p:cNvSpPr>
            <a:spLocks noGrp="1"/>
          </p:cNvSpPr>
          <p:nvPr>
            <p:ph idx="1"/>
          </p:nvPr>
        </p:nvSpPr>
        <p:spPr>
          <a:xfrm>
            <a:off x="320219" y="743204"/>
            <a:ext cx="6537779" cy="3840988"/>
          </a:xfrm>
        </p:spPr>
        <p:txBody>
          <a:bodyPr>
            <a:noAutofit/>
          </a:bodyPr>
          <a:lstStyle>
            <a:lvl1pPr>
              <a:defRPr sz="1600" baseline="0">
                <a:solidFill>
                  <a:srgbClr val="6D6E71"/>
                </a:solidFill>
              </a:defRPr>
            </a:lvl1pPr>
            <a:lvl2pPr>
              <a:defRPr sz="1400" baseline="0"/>
            </a:lvl2pPr>
            <a:lvl3pPr marL="857250" indent="-257175">
              <a:buFont typeface="Courier New"/>
              <a:buChar char="o"/>
              <a:defRPr sz="1400" baseline="0"/>
            </a:lvl3pPr>
            <a:lvl4pPr>
              <a:defRPr sz="135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94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11880" t="40778"/>
          <a:stretch>
            <a:fillRect/>
          </a:stretch>
        </p:blipFill>
        <p:spPr bwMode="auto">
          <a:xfrm>
            <a:off x="0" y="0"/>
            <a:ext cx="6858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72" y="1741232"/>
            <a:ext cx="6861572" cy="280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12564" y="1750206"/>
            <a:ext cx="5829300" cy="1021556"/>
          </a:xfrm>
        </p:spPr>
        <p:txBody>
          <a:bodyPr anchor="b" anchorCtr="0">
            <a:normAutofit/>
          </a:bodyPr>
          <a:lstStyle>
            <a:lvl1pPr algn="l">
              <a:defRPr sz="2400" b="0" cap="none">
                <a:solidFill>
                  <a:srgbClr val="F8991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12564" y="2782465"/>
            <a:ext cx="5829300" cy="1125140"/>
          </a:xfrm>
        </p:spPr>
        <p:txBody>
          <a:bodyPr anchor="t" anchorCtr="0">
            <a:normAutofit/>
          </a:bodyPr>
          <a:lstStyle>
            <a:lvl1pPr marL="0" indent="0">
              <a:buNone/>
              <a:defRPr sz="1800">
                <a:solidFill>
                  <a:srgbClr val="7FB539"/>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rot="5400000">
            <a:off x="-131485" y="4672871"/>
            <a:ext cx="598542" cy="342717"/>
          </a:xfrm>
          <a:prstGeom prst="rect">
            <a:avLst/>
          </a:prstGeom>
        </p:spPr>
      </p:pic>
    </p:spTree>
    <p:extLst>
      <p:ext uri="{BB962C8B-B14F-4D97-AF65-F5344CB8AC3E}">
        <p14:creationId xmlns:p14="http://schemas.microsoft.com/office/powerpoint/2010/main" val="40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2" y="0"/>
            <a:ext cx="6535737"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2311"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668713"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93794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976" y="0"/>
            <a:ext cx="6550023"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49277" y="742752"/>
            <a:ext cx="3030141" cy="321865"/>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49277" y="1075849"/>
            <a:ext cx="303014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90147" y="749023"/>
            <a:ext cx="3031331" cy="326826"/>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690146" y="1093606"/>
            <a:ext cx="303133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8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p:nvPicPr>
        <p:blipFill>
          <a:blip r:embed="rId2" cstate="screen">
            <a:extLst>
              <a:ext uri="{28A0092B-C50C-407E-A947-70E740481C1C}">
                <a14:useLocalDpi xmlns:a14="http://schemas.microsoft.com/office/drawing/2010/main" val="0"/>
              </a:ext>
            </a:extLst>
          </a:blip>
          <a:srcRect l="22656" t="2985" r="29044" b="3040"/>
          <a:stretch>
            <a:fillRect/>
          </a:stretch>
        </p:blipFill>
        <p:spPr bwMode="auto">
          <a:xfrm>
            <a:off x="1" y="0"/>
            <a:ext cx="33182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78932" y="0"/>
            <a:ext cx="397906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879787" y="1894418"/>
            <a:ext cx="3978213" cy="1058333"/>
          </a:xfrm>
        </p:spPr>
        <p:txBody>
          <a:bodyPr>
            <a:normAutofit/>
          </a:bodyPr>
          <a:lstStyle>
            <a:lvl1pPr algn="l">
              <a:defRPr sz="2100">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5291193" y="4588716"/>
            <a:ext cx="1566808" cy="554784"/>
          </a:xfrm>
          <a:prstGeom prst="rect">
            <a:avLst/>
          </a:prstGeom>
        </p:spPr>
      </p:pic>
      <p:sp>
        <p:nvSpPr>
          <p:cNvPr id="9" name="Rectangle 12"/>
          <p:cNvSpPr>
            <a:spLocks noChangeArrowheads="1"/>
          </p:cNvSpPr>
          <p:nvPr userDrawn="1"/>
        </p:nvSpPr>
        <p:spPr bwMode="auto">
          <a:xfrm>
            <a:off x="2879787"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2012-2015,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80-JE035-1 Rev.</a:t>
            </a:r>
            <a:r>
              <a:rPr lang="en-US" sz="450" baseline="0" dirty="0">
                <a:solidFill>
                  <a:schemeClr val="bg1">
                    <a:lumMod val="65000"/>
                  </a:schemeClr>
                </a:solidFill>
                <a:latin typeface="Arial" panose="020B0604020202020204" pitchFamily="34" charset="0"/>
                <a:cs typeface="Arial" panose="020B0604020202020204" pitchFamily="34" charset="0"/>
              </a:rPr>
              <a:t> B</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7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681287" y="204789"/>
            <a:ext cx="3833813"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811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2440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cstate="screen">
            <a:extLst>
              <a:ext uri="{28A0092B-C50C-407E-A947-70E740481C1C}">
                <a14:useLocalDpi xmlns:a14="http://schemas.microsoft.com/office/drawing/2010/main" val="0"/>
              </a:ext>
            </a:extLst>
          </a:blip>
          <a:srcRect l="45747" t="6023" r="45007"/>
          <a:stretch>
            <a:fillRect/>
          </a:stretch>
        </p:blipFill>
        <p:spPr bwMode="auto">
          <a:xfrm>
            <a:off x="-1930" y="2"/>
            <a:ext cx="6400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5305" y="0"/>
            <a:ext cx="653796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029" name="Title Placeholder 1"/>
          <p:cNvSpPr>
            <a:spLocks noGrp="1"/>
          </p:cNvSpPr>
          <p:nvPr>
            <p:ph type="title"/>
          </p:nvPr>
        </p:nvSpPr>
        <p:spPr bwMode="auto">
          <a:xfrm>
            <a:off x="320040" y="0"/>
            <a:ext cx="646499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p>
        </p:txBody>
      </p:sp>
      <p:sp>
        <p:nvSpPr>
          <p:cNvPr id="1030" name="Text Placeholder 2"/>
          <p:cNvSpPr>
            <a:spLocks noGrp="1"/>
          </p:cNvSpPr>
          <p:nvPr>
            <p:ph type="body" idx="1"/>
          </p:nvPr>
        </p:nvSpPr>
        <p:spPr bwMode="auto">
          <a:xfrm>
            <a:off x="320039" y="743712"/>
            <a:ext cx="6533225" cy="38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Rectangle 12"/>
          <p:cNvSpPr>
            <a:spLocks noChangeArrowheads="1"/>
          </p:cNvSpPr>
          <p:nvPr userDrawn="1"/>
        </p:nvSpPr>
        <p:spPr bwMode="auto">
          <a:xfrm>
            <a:off x="322000"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2012-2015,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80-JE035-1 Rev.</a:t>
            </a:r>
            <a:r>
              <a:rPr lang="en-US" sz="450" baseline="0" dirty="0">
                <a:solidFill>
                  <a:schemeClr val="bg1">
                    <a:lumMod val="65000"/>
                  </a:schemeClr>
                </a:solidFill>
                <a:latin typeface="Arial" panose="020B0604020202020204" pitchFamily="34" charset="0"/>
                <a:cs typeface="Arial" panose="020B0604020202020204" pitchFamily="34" charset="0"/>
              </a:rPr>
              <a:t> B</a:t>
            </a:r>
            <a:endParaRPr lang="en-US" sz="45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5"/>
          <a:stretch>
            <a:fillRect/>
          </a:stretch>
        </p:blipFill>
        <p:spPr>
          <a:xfrm>
            <a:off x="5291192" y="4588716"/>
            <a:ext cx="1566808" cy="55478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defTabSz="342900" rtl="0" eaLnBrk="1" fontAlgn="base" hangingPunct="1">
        <a:spcBef>
          <a:spcPct val="0"/>
        </a:spcBef>
        <a:spcAft>
          <a:spcPct val="0"/>
        </a:spcAft>
        <a:defRPr sz="3200" kern="1200">
          <a:solidFill>
            <a:srgbClr val="F8991D"/>
          </a:solidFill>
          <a:latin typeface="Arial" panose="020B0604020202020204" pitchFamily="34" charset="0"/>
          <a:ea typeface="MS PGothic" pitchFamily="34" charset="-128"/>
          <a:cs typeface="Arial" panose="020B0604020202020204" pitchFamily="34" charset="0"/>
        </a:defRPr>
      </a:lvl1pPr>
      <a:lvl2pPr algn="l" defTabSz="342900" rtl="0" eaLnBrk="1" fontAlgn="base" hangingPunct="1">
        <a:spcBef>
          <a:spcPct val="0"/>
        </a:spcBef>
        <a:spcAft>
          <a:spcPct val="0"/>
        </a:spcAft>
        <a:defRPr sz="3300">
          <a:solidFill>
            <a:srgbClr val="F8991D"/>
          </a:solidFill>
          <a:latin typeface="Avenir Heavy" charset="0"/>
          <a:ea typeface="MS PGothic" pitchFamily="34" charset="-128"/>
        </a:defRPr>
      </a:lvl2pPr>
      <a:lvl3pPr algn="l" defTabSz="342900" rtl="0" eaLnBrk="1" fontAlgn="base" hangingPunct="1">
        <a:spcBef>
          <a:spcPct val="0"/>
        </a:spcBef>
        <a:spcAft>
          <a:spcPct val="0"/>
        </a:spcAft>
        <a:defRPr sz="3300">
          <a:solidFill>
            <a:srgbClr val="F8991D"/>
          </a:solidFill>
          <a:latin typeface="Avenir Heavy" charset="0"/>
          <a:ea typeface="MS PGothic" pitchFamily="34" charset="-128"/>
        </a:defRPr>
      </a:lvl3pPr>
      <a:lvl4pPr algn="l" defTabSz="342900" rtl="0" eaLnBrk="1" fontAlgn="base" hangingPunct="1">
        <a:spcBef>
          <a:spcPct val="0"/>
        </a:spcBef>
        <a:spcAft>
          <a:spcPct val="0"/>
        </a:spcAft>
        <a:defRPr sz="3300">
          <a:solidFill>
            <a:srgbClr val="F8991D"/>
          </a:solidFill>
          <a:latin typeface="Avenir Heavy" charset="0"/>
          <a:ea typeface="MS PGothic" pitchFamily="34" charset="-128"/>
        </a:defRPr>
      </a:lvl4pPr>
      <a:lvl5pPr algn="l" defTabSz="342900" rtl="0" eaLnBrk="1" fontAlgn="base" hangingPunct="1">
        <a:spcBef>
          <a:spcPct val="0"/>
        </a:spcBef>
        <a:spcAft>
          <a:spcPct val="0"/>
        </a:spcAft>
        <a:defRPr sz="3300">
          <a:solidFill>
            <a:srgbClr val="F8991D"/>
          </a:solidFill>
          <a:latin typeface="Avenir Heavy" charset="0"/>
          <a:ea typeface="MS PGothic" pitchFamily="34" charset="-128"/>
        </a:defRPr>
      </a:lvl5pPr>
      <a:lvl6pPr marL="342900" algn="l" defTabSz="342900" rtl="0" eaLnBrk="1" fontAlgn="base" hangingPunct="1">
        <a:spcBef>
          <a:spcPct val="0"/>
        </a:spcBef>
        <a:spcAft>
          <a:spcPct val="0"/>
        </a:spcAft>
        <a:defRPr sz="3300">
          <a:solidFill>
            <a:srgbClr val="F8991D"/>
          </a:solidFill>
          <a:latin typeface="Avenir Heavy" charset="0"/>
          <a:ea typeface="MS PGothic" pitchFamily="34" charset="-128"/>
        </a:defRPr>
      </a:lvl6pPr>
      <a:lvl7pPr marL="685800" algn="l" defTabSz="342900" rtl="0" eaLnBrk="1" fontAlgn="base" hangingPunct="1">
        <a:spcBef>
          <a:spcPct val="0"/>
        </a:spcBef>
        <a:spcAft>
          <a:spcPct val="0"/>
        </a:spcAft>
        <a:defRPr sz="3300">
          <a:solidFill>
            <a:srgbClr val="F8991D"/>
          </a:solidFill>
          <a:latin typeface="Avenir Heavy" charset="0"/>
          <a:ea typeface="MS PGothic" pitchFamily="34" charset="-128"/>
        </a:defRPr>
      </a:lvl7pPr>
      <a:lvl8pPr marL="1028700" algn="l" defTabSz="342900" rtl="0" eaLnBrk="1" fontAlgn="base" hangingPunct="1">
        <a:spcBef>
          <a:spcPct val="0"/>
        </a:spcBef>
        <a:spcAft>
          <a:spcPct val="0"/>
        </a:spcAft>
        <a:defRPr sz="3300">
          <a:solidFill>
            <a:srgbClr val="F8991D"/>
          </a:solidFill>
          <a:latin typeface="Avenir Heavy" charset="0"/>
          <a:ea typeface="MS PGothic" pitchFamily="34" charset="-128"/>
        </a:defRPr>
      </a:lvl8pPr>
      <a:lvl9pPr marL="1371600" algn="l" defTabSz="342900" rtl="0" eaLnBrk="1" fontAlgn="base" hangingPunct="1">
        <a:spcBef>
          <a:spcPct val="0"/>
        </a:spcBef>
        <a:spcAft>
          <a:spcPct val="0"/>
        </a:spcAft>
        <a:defRPr sz="3300">
          <a:solidFill>
            <a:srgbClr val="F8991D"/>
          </a:solidFill>
          <a:latin typeface="Avenir Heavy" charset="0"/>
          <a:ea typeface="MS PGothic" pitchFamily="34" charset="-128"/>
        </a:defRPr>
      </a:lvl9pPr>
    </p:titleStyle>
    <p:body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Arial" panose="020B0604020202020204" pitchFamily="34" charset="0"/>
          <a:ea typeface="MS PGothic" pitchFamily="34" charset="-128"/>
          <a:cs typeface="Arial" panose="020B0604020202020204" pitchFamily="34" charset="0"/>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To the Instructor</a:t>
            </a:r>
          </a:p>
        </p:txBody>
      </p:sp>
      <p:sp>
        <p:nvSpPr>
          <p:cNvPr id="3" name="Content Placeholder 2"/>
          <p:cNvSpPr>
            <a:spLocks noGrp="1"/>
          </p:cNvSpPr>
          <p:nvPr>
            <p:ph idx="1"/>
          </p:nvPr>
        </p:nvSpPr>
        <p:spPr>
          <a:xfrm>
            <a:off x="320220" y="743204"/>
            <a:ext cx="3453618" cy="3840988"/>
          </a:xfrm>
        </p:spPr>
        <p:txBody>
          <a:bodyPr/>
          <a:lstStyle/>
          <a:p>
            <a:pPr>
              <a:buFont typeface="Arial"/>
              <a:buChar char="•"/>
            </a:pPr>
            <a:r>
              <a:rPr lang="en-US" sz="1400" dirty="0"/>
              <a:t>Modify this presentation to fit your company.</a:t>
            </a:r>
            <a:endParaRPr lang="en-US" dirty="0"/>
          </a:p>
          <a:p>
            <a:pPr marL="685800" lvl="1" indent="-384810">
              <a:buFont typeface="Arial"/>
              <a:buChar char="–"/>
            </a:pPr>
            <a:r>
              <a:rPr lang="en-US" sz="1100" dirty="0"/>
              <a:t>Brand it with your company’s logo.</a:t>
            </a:r>
          </a:p>
          <a:p>
            <a:pPr marL="685800" lvl="1" indent="-384810">
              <a:buFont typeface="Arial"/>
              <a:buChar char="–"/>
            </a:pPr>
            <a:r>
              <a:rPr lang="en-US" sz="1100" dirty="0"/>
              <a:t>Delete slides referring to features</a:t>
            </a:r>
            <a:br>
              <a:rPr lang="en-US" dirty="0">
                <a:solidFill>
                  <a:schemeClr val="tx1"/>
                </a:solidFill>
                <a:latin typeface="MS PGothic"/>
              </a:rPr>
            </a:br>
            <a:r>
              <a:rPr lang="en-US" sz="1100" dirty="0"/>
              <a:t>you do not offer.</a:t>
            </a:r>
          </a:p>
          <a:p>
            <a:pPr marL="685800" lvl="1" indent="-384810">
              <a:buFont typeface="Arial"/>
              <a:buChar char="–"/>
            </a:pPr>
            <a:r>
              <a:rPr lang="en-US" sz="1100" dirty="0"/>
              <a:t>Hide or delete slides that are for your</a:t>
            </a:r>
            <a:br>
              <a:rPr lang="en-US" dirty="0">
                <a:solidFill>
                  <a:schemeClr val="tx1"/>
                </a:solidFill>
              </a:rPr>
            </a:br>
            <a:r>
              <a:rPr lang="en-US" sz="1100" dirty="0"/>
              <a:t>use only, like this one or the Instructor</a:t>
            </a:r>
            <a:br>
              <a:rPr lang="en-US" dirty="0">
                <a:solidFill>
                  <a:schemeClr val="tx1"/>
                </a:solidFill>
              </a:rPr>
            </a:br>
            <a:r>
              <a:rPr lang="en-US" sz="1100" dirty="0"/>
              <a:t>Training Checklists.</a:t>
            </a:r>
          </a:p>
          <a:p>
            <a:pPr>
              <a:buFont typeface="Arial"/>
              <a:buChar char="•"/>
            </a:pPr>
            <a:r>
              <a:rPr lang="en-US" sz="1400" dirty="0"/>
              <a:t>To ensure you cover all material, use the Instructor Training Checklist.</a:t>
            </a:r>
          </a:p>
          <a:p>
            <a:pPr>
              <a:buFont typeface="Arial"/>
              <a:buChar char="•"/>
            </a:pPr>
            <a:r>
              <a:rPr lang="en-US" sz="1400" dirty="0"/>
              <a:t>The presenter notes section provides key points.</a:t>
            </a:r>
          </a:p>
        </p:txBody>
      </p:sp>
      <p:sp>
        <p:nvSpPr>
          <p:cNvPr id="10" name="Up Arrow 9"/>
          <p:cNvSpPr/>
          <p:nvPr/>
        </p:nvSpPr>
        <p:spPr>
          <a:xfrm>
            <a:off x="4758368" y="2919332"/>
            <a:ext cx="254000" cy="328152"/>
          </a:xfrm>
          <a:prstGeom prst="upArrow">
            <a:avLst/>
          </a:prstGeom>
          <a:noFill/>
          <a:ln w="25400" cap="flat" cmpd="sng" algn="ctr">
            <a:solidFill>
              <a:srgbClr val="F8991D"/>
            </a:solidFill>
            <a:prstDash val="solid"/>
          </a:ln>
          <a:effectLst/>
        </p:spPr>
        <p:txBody>
          <a:bodyPr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8"/>
          <p:cNvSpPr txBox="1">
            <a:spLocks noChangeArrowheads="1"/>
          </p:cNvSpPr>
          <p:nvPr/>
        </p:nvSpPr>
        <p:spPr bwMode="auto">
          <a:xfrm>
            <a:off x="4417933" y="3245970"/>
            <a:ext cx="1268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66"/>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0066"/>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0066"/>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9pPr>
          </a:lstStyle>
          <a:p>
            <a:pPr eaLnBrk="1" hangingPunct="1">
              <a:spcBef>
                <a:spcPct val="0"/>
              </a:spcBef>
              <a:buFontTx/>
              <a:buNone/>
            </a:pPr>
            <a:r>
              <a:rPr lang="en-US" altLang="en-US" sz="1200" dirty="0">
                <a:solidFill>
                  <a:schemeClr val="bg1">
                    <a:lumMod val="50000"/>
                  </a:schemeClr>
                </a:solidFill>
                <a:latin typeface="Arial" panose="020B0604020202020204" pitchFamily="34" charset="0"/>
                <a:cs typeface="Arial" pitchFamily="34" charset="0"/>
              </a:rPr>
              <a:t>Presenter notes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29719" y="854374"/>
            <a:ext cx="2889433" cy="1884571"/>
          </a:xfrm>
          <a:prstGeom prst="rect">
            <a:avLst/>
          </a:prstGeom>
          <a:ln w="3175">
            <a:solidFill>
              <a:schemeClr val="tx1"/>
            </a:solidFill>
          </a:ln>
        </p:spPr>
      </p:pic>
      <p:sp>
        <p:nvSpPr>
          <p:cNvPr id="9" name="Rounded Rectangle 8"/>
          <p:cNvSpPr/>
          <p:nvPr/>
        </p:nvSpPr>
        <p:spPr>
          <a:xfrm>
            <a:off x="4219220" y="2424471"/>
            <a:ext cx="2499932" cy="314474"/>
          </a:xfrm>
          <a:prstGeom prst="roundRect">
            <a:avLst/>
          </a:prstGeom>
          <a:noFill/>
          <a:ln w="25400" cap="flat" cmpd="sng" algn="ctr">
            <a:solidFill>
              <a:srgbClr val="F8991D"/>
            </a:solid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40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IVG Driver Training Topics</a:t>
            </a:r>
          </a:p>
        </p:txBody>
      </p:sp>
      <p:sp>
        <p:nvSpPr>
          <p:cNvPr id="3" name="Content Placeholder 2"/>
          <p:cNvSpPr>
            <a:spLocks noGrp="1"/>
          </p:cNvSpPr>
          <p:nvPr>
            <p:ph idx="1"/>
          </p:nvPr>
        </p:nvSpPr>
        <p:spPr/>
        <p:txBody>
          <a:bodyPr/>
          <a:lstStyle/>
          <a:p>
            <a:r>
              <a:rPr lang="en-US" sz="1600" dirty="0">
                <a:latin typeface="Arial" panose="020B0604020202020204" pitchFamily="34" charset="0"/>
                <a:cs typeface="Arial" panose="020B0604020202020204" pitchFamily="34" charset="0"/>
              </a:rPr>
              <a:t>IVG Hardware Overview</a:t>
            </a:r>
          </a:p>
          <a:p>
            <a:r>
              <a:rPr lang="en-US" sz="1600" dirty="0">
                <a:latin typeface="Arial" panose="020B0604020202020204" pitchFamily="34" charset="0"/>
                <a:cs typeface="Arial" panose="020B0604020202020204" pitchFamily="34" charset="0"/>
              </a:rPr>
              <a:t>Logging in and out</a:t>
            </a:r>
          </a:p>
          <a:p>
            <a:r>
              <a:rPr lang="en-US" dirty="0">
                <a:latin typeface="Arial" panose="020B0604020202020204" pitchFamily="34" charset="0"/>
                <a:cs typeface="Arial" panose="020B0604020202020204" pitchFamily="34" charset="0"/>
              </a:rPr>
              <a:t>Messaging</a:t>
            </a:r>
          </a:p>
          <a:p>
            <a:r>
              <a:rPr lang="en-US" dirty="0"/>
              <a:t>Intelligent Voice Interface</a:t>
            </a:r>
          </a:p>
          <a:p>
            <a:r>
              <a:rPr lang="en-US" dirty="0">
                <a:latin typeface="Arial" panose="020B0604020202020204" pitchFamily="34" charset="0"/>
                <a:cs typeface="Arial" panose="020B0604020202020204" pitchFamily="34" charset="0"/>
              </a:rPr>
              <a:t>Mobile Reset</a:t>
            </a:r>
          </a:p>
          <a:p>
            <a:r>
              <a:rPr lang="en-US" sz="1600" dirty="0">
                <a:latin typeface="Arial" panose="020B0604020202020204" pitchFamily="34" charset="0"/>
                <a:cs typeface="Arial" panose="020B0604020202020204" pitchFamily="34" charset="0"/>
              </a:rPr>
              <a:t>On-board Support</a:t>
            </a:r>
          </a:p>
          <a:p>
            <a:r>
              <a:rPr lang="en-US" dirty="0">
                <a:latin typeface="Arial" panose="020B0604020202020204" pitchFamily="34" charset="0"/>
                <a:cs typeface="Arial" panose="020B0604020202020204" pitchFamily="34" charset="0"/>
              </a:rPr>
              <a:t>Settings</a:t>
            </a:r>
          </a:p>
          <a:p>
            <a:r>
              <a:rPr lang="en-US" sz="1600" dirty="0">
                <a:latin typeface="Arial" panose="020B0604020202020204" pitchFamily="34" charset="0"/>
                <a:cs typeface="Arial" panose="020B0604020202020204" pitchFamily="34" charset="0"/>
              </a:rPr>
              <a:t>System</a:t>
            </a:r>
          </a:p>
        </p:txBody>
      </p:sp>
    </p:spTree>
    <p:extLst>
      <p:ext uri="{BB962C8B-B14F-4D97-AF65-F5344CB8AC3E}">
        <p14:creationId xmlns:p14="http://schemas.microsoft.com/office/powerpoint/2010/main" val="294317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IVG </a:t>
            </a:r>
            <a:r>
              <a:rPr lang="en-US" dirty="0">
                <a:latin typeface="Arial" panose="020B0604020202020204" pitchFamily="34" charset="0"/>
                <a:cs typeface="Arial" panose="020B0604020202020204" pitchFamily="34" charset="0"/>
              </a:rPr>
              <a:t>Overview</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Hardware</a:t>
            </a:r>
          </a:p>
        </p:txBody>
      </p:sp>
    </p:spTree>
    <p:extLst>
      <p:ext uri="{BB962C8B-B14F-4D97-AF65-F5344CB8AC3E}">
        <p14:creationId xmlns:p14="http://schemas.microsoft.com/office/powerpoint/2010/main" val="169198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IVG </a:t>
            </a:r>
            <a:r>
              <a:rPr lang="en-US" dirty="0">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320219" y="743204"/>
            <a:ext cx="6347435" cy="3840988"/>
          </a:xfrm>
        </p:spPr>
        <p:txBody>
          <a:bodyPr/>
          <a:lstStyle/>
          <a:p>
            <a:pPr marL="0" indent="0">
              <a:buNone/>
            </a:pPr>
            <a:r>
              <a:rPr lang="en-US" dirty="0">
                <a:latin typeface="Arial" panose="020B0604020202020204" pitchFamily="34" charset="0"/>
                <a:cs typeface="Arial" panose="020B0604020202020204" pitchFamily="34" charset="0"/>
              </a:rPr>
              <a:t>The IVG provides an integrated suite of software and hardware that shares information between your vehicle and your back office over the cellular data network.</a:t>
            </a:r>
            <a:r>
              <a:rPr lang="en-US" baseline="30000" dirty="0">
                <a:solidFill>
                  <a:srgbClr val="FF0000"/>
                </a:solidFill>
              </a:rPr>
              <a:t> 1</a:t>
            </a:r>
            <a:br>
              <a:rPr lang="en-US" baseline="30000" dirty="0">
                <a:solidFill>
                  <a:srgbClr val="FF0000"/>
                </a:solidFill>
              </a:rPr>
            </a:br>
            <a:endParaRPr lang="en-US" dirty="0">
              <a:latin typeface="Arial" panose="020B0604020202020204" pitchFamily="34" charset="0"/>
              <a:cs typeface="Arial" panose="020B0604020202020204" pitchFamily="34" charset="0"/>
            </a:endParaRPr>
          </a:p>
          <a:p>
            <a:r>
              <a:rPr lang="en-US" dirty="0"/>
              <a:t>GPS provides positions.</a:t>
            </a:r>
          </a:p>
          <a:p>
            <a:r>
              <a:rPr lang="en-US" dirty="0">
                <a:latin typeface="Arial" panose="020B0604020202020204" pitchFamily="34" charset="0"/>
                <a:cs typeface="Arial" panose="020B0604020202020204" pitchFamily="34" charset="0"/>
              </a:rPr>
              <a:t>The </a:t>
            </a:r>
            <a:r>
              <a:rPr lang="en-US" dirty="0"/>
              <a:t>IVG </a:t>
            </a:r>
            <a:r>
              <a:rPr lang="en-US" dirty="0">
                <a:latin typeface="Arial" panose="020B0604020202020204" pitchFamily="34" charset="0"/>
                <a:cs typeface="Arial" panose="020B0604020202020204" pitchFamily="34" charset="0"/>
              </a:rPr>
              <a:t>delivers information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through the Network Operations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Center (NOC) to your office.</a:t>
            </a:r>
            <a:endParaRPr lang="en-US" baseline="30000"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Your back office information</a:t>
            </a:r>
            <a:br>
              <a:rPr lang="en-US" dirty="0"/>
            </a:br>
            <a:r>
              <a:rPr lang="en-US" dirty="0"/>
              <a:t>is sent through the NOC, </a:t>
            </a:r>
            <a:br>
              <a:rPr lang="en-US" dirty="0"/>
            </a:br>
            <a:r>
              <a:rPr lang="en-US" dirty="0"/>
              <a:t>over-the-air, and down to </a:t>
            </a:r>
            <a:br>
              <a:rPr lang="en-US" dirty="0"/>
            </a:br>
            <a:r>
              <a:rPr lang="en-US" dirty="0"/>
              <a:t>vehicles</a:t>
            </a:r>
            <a:r>
              <a:rPr lang="en-US" dirty="0">
                <a:latin typeface="Arial" panose="020B0604020202020204" pitchFamily="34" charset="0"/>
                <a:cs typeface="Arial" panose="020B0604020202020204" pitchFamily="34" charset="0"/>
              </a:rPr>
              <a:t>.</a:t>
            </a:r>
          </a:p>
        </p:txBody>
      </p:sp>
      <p:grpSp>
        <p:nvGrpSpPr>
          <p:cNvPr id="46" name="Group 45"/>
          <p:cNvGrpSpPr>
            <a:grpSpLocks noChangeAspect="1"/>
          </p:cNvGrpSpPr>
          <p:nvPr/>
        </p:nvGrpSpPr>
        <p:grpSpPr>
          <a:xfrm>
            <a:off x="3283752" y="1515023"/>
            <a:ext cx="3383902" cy="2469477"/>
            <a:chOff x="2960615" y="2322281"/>
            <a:chExt cx="6173860" cy="4505509"/>
          </a:xfrm>
        </p:grpSpPr>
        <p:pic>
          <p:nvPicPr>
            <p:cNvPr id="47" name="Picture 2"/>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792358" y="2971066"/>
              <a:ext cx="5342117" cy="343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bwMode="auto">
            <a:xfrm>
              <a:off x="7528135" y="4218226"/>
              <a:ext cx="607745" cy="361101"/>
            </a:xfrm>
            <a:prstGeom prst="rect">
              <a:avLst/>
            </a:prstGeom>
            <a:solidFill>
              <a:srgbClr val="E7E7E7"/>
            </a:solidFill>
            <a:effectLst>
              <a:softEdge rad="31750"/>
            </a:effectLst>
          </p:spPr>
          <p:txBody>
            <a:bodyPr wrap="none">
              <a:spAutoFit/>
            </a:bodyPr>
            <a:lstStyle/>
            <a:p>
              <a:pPr marL="0" marR="0" lvl="0" indent="0" defTabSz="455613"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Arial" panose="020B0604020202020204" pitchFamily="34" charset="0"/>
                  <a:ea typeface="+mn-ea"/>
                  <a:cs typeface="Arial" pitchFamily="34" charset="0"/>
                </a:rPr>
                <a:t>IVG</a:t>
              </a:r>
              <a:endParaRPr kumimoji="0" lang="en-US" sz="800" b="1"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pic>
          <p:nvPicPr>
            <p:cNvPr id="49" name="Picture 6" descr="C:\Users\pluke\AppData\Local\Microsoft\Windows\Temporary Internet Files\Content.IE5\63QDLRXB\MC900285560[1].wm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flipH="1">
              <a:off x="7136467" y="4444809"/>
              <a:ext cx="1132559" cy="47317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50" name="Picture 7" descr="C:\Users\pluke\AppData\Local\Microsoft\Windows\Temporary Internet Files\Content.IE5\B64EZVJI\MC900434847[1].png"/>
            <p:cNvPicPr>
              <a:picLocks noChangeAspect="1" noChangeArrowheads="1"/>
            </p:cNvPicPr>
            <p:nvPr/>
          </p:nvPicPr>
          <p:blipFill>
            <a:blip r:embed="rId5"/>
            <a:srcRect/>
            <a:stretch>
              <a:fillRect/>
            </a:stretch>
          </p:blipFill>
          <p:spPr bwMode="auto">
            <a:xfrm flipH="1">
              <a:off x="3246684" y="5730763"/>
              <a:ext cx="744537" cy="742950"/>
            </a:xfrm>
            <a:prstGeom prst="rect">
              <a:avLst/>
            </a:prstGeom>
            <a:ln>
              <a:noFill/>
            </a:ln>
            <a:effectLst>
              <a:outerShdw blurRad="190500" algn="tl" rotWithShape="0">
                <a:sysClr val="window" lastClr="FFFFFF">
                  <a:lumMod val="95000"/>
                  <a:alpha val="70000"/>
                </a:sysClr>
              </a:outerShdw>
            </a:effectLst>
            <a:extLst>
              <a:ext uri="{909E8E84-426E-40DD-AFC4-6F175D3DCCD1}">
                <a14:hiddenFill xmlns:a14="http://schemas.microsoft.com/office/drawing/2010/main">
                  <a:solidFill>
                    <a:srgbClr val="FFFFFF"/>
                  </a:solidFill>
                </a14:hiddenFill>
              </a:ext>
            </a:extLst>
          </p:spPr>
        </p:pic>
        <p:sp>
          <p:nvSpPr>
            <p:cNvPr id="51" name="TextBox 50"/>
            <p:cNvSpPr txBox="1"/>
            <p:nvPr/>
          </p:nvSpPr>
          <p:spPr bwMode="auto">
            <a:xfrm>
              <a:off x="7216145" y="2322281"/>
              <a:ext cx="674913" cy="361101"/>
            </a:xfrm>
            <a:prstGeom prst="rect">
              <a:avLst/>
            </a:prstGeom>
            <a:noFill/>
            <a:effectLst>
              <a:softEdge rad="31750"/>
            </a:effectLst>
          </p:spPr>
          <p:txBody>
            <a:bodyPr wrap="none">
              <a:spAutoFit/>
            </a:bodyPr>
            <a:lstStyle/>
            <a:p>
              <a:pPr marL="0" marR="0" lvl="0" indent="0"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GPS</a:t>
              </a:r>
            </a:p>
          </p:txBody>
        </p:sp>
        <p:pic>
          <p:nvPicPr>
            <p:cNvPr id="53" name="Picture 52"/>
            <p:cNvPicPr>
              <a:picLocks noChangeAspect="1"/>
            </p:cNvPicPr>
            <p:nvPr/>
          </p:nvPicPr>
          <p:blipFill>
            <a:blip r:embed="rId6"/>
            <a:stretch>
              <a:fillRect/>
            </a:stretch>
          </p:blipFill>
          <p:spPr bwMode="auto">
            <a:xfrm>
              <a:off x="7930297" y="2406291"/>
              <a:ext cx="411163" cy="346074"/>
            </a:xfrm>
            <a:prstGeom prst="rect">
              <a:avLst/>
            </a:prstGeom>
            <a:ln>
              <a:noFill/>
            </a:ln>
            <a:effectLst>
              <a:outerShdw blurRad="38100" algn="tl" rotWithShape="0">
                <a:srgbClr val="000000">
                  <a:alpha val="70000"/>
                </a:srgbClr>
              </a:outerShdw>
            </a:effectLst>
          </p:spPr>
        </p:pic>
        <p:sp>
          <p:nvSpPr>
            <p:cNvPr id="58" name="TextBox 57"/>
            <p:cNvSpPr txBox="1"/>
            <p:nvPr/>
          </p:nvSpPr>
          <p:spPr bwMode="auto">
            <a:xfrm>
              <a:off x="6738272" y="5414085"/>
              <a:ext cx="2120953" cy="617685"/>
            </a:xfrm>
            <a:prstGeom prst="rect">
              <a:avLst/>
            </a:prstGeom>
            <a:solidFill>
              <a:srgbClr val="E7E7E7">
                <a:alpha val="60000"/>
              </a:srgbClr>
            </a:solidFill>
            <a:effectLst>
              <a:softEdge rad="31750"/>
            </a:effectLst>
          </p:spPr>
          <p:txBody>
            <a:bodyPr wrap="none">
              <a:spAutoFit/>
            </a:bodyPr>
            <a:lstStyle/>
            <a:p>
              <a:pPr marL="0" marR="0" lvl="0" indent="0" algn="ctr"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Network Operations</a:t>
              </a:r>
            </a:p>
            <a:p>
              <a:pPr marL="0" marR="0" lvl="0" indent="0"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Center (NOC)</a:t>
              </a:r>
            </a:p>
          </p:txBody>
        </p:sp>
        <p:pic>
          <p:nvPicPr>
            <p:cNvPr id="59" name="Picture 12" descr="C:\Users\pluke\AppData\Local\Microsoft\Windows\Temporary Internet Files\Content.IE5\IB2J4QXT\MC900410397[1].wmf"/>
            <p:cNvPicPr>
              <a:picLocks noChangeAspect="1" noChangeArrowheads="1"/>
            </p:cNvPicPr>
            <p:nvPr/>
          </p:nvPicPr>
          <p:blipFill>
            <a:blip r:embed="rId7" cstate="screen">
              <a:lum bright="-20000" contrast="20000"/>
              <a:extLst>
                <a:ext uri="{28A0092B-C50C-407E-A947-70E740481C1C}">
                  <a14:useLocalDpi xmlns:a14="http://schemas.microsoft.com/office/drawing/2010/main" val="0"/>
                </a:ext>
              </a:extLst>
            </a:blip>
            <a:srcRect/>
            <a:stretch>
              <a:fillRect/>
            </a:stretch>
          </p:blipFill>
          <p:spPr bwMode="auto">
            <a:xfrm flipH="1">
              <a:off x="6180931" y="4959001"/>
              <a:ext cx="631755" cy="7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bwMode="auto">
            <a:xfrm>
              <a:off x="4785365" y="5818517"/>
              <a:ext cx="1228385" cy="567442"/>
            </a:xfrm>
            <a:prstGeom prst="rect">
              <a:avLst/>
            </a:prstGeom>
            <a:solidFill>
              <a:srgbClr val="E7E7E7">
                <a:alpha val="60000"/>
              </a:srgbClr>
            </a:solidFill>
            <a:effectLst>
              <a:softEdge rad="31750"/>
            </a:effectLst>
          </p:spPr>
          <p:txBody>
            <a:bodyPr wrap="none">
              <a:spAutoFit/>
            </a:bodyPr>
            <a:lstStyle/>
            <a:p>
              <a:pPr marL="0" marR="0" lvl="0" indent="0" algn="ctr"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Landline</a:t>
              </a:r>
            </a:p>
            <a:p>
              <a:pPr marL="0" marR="0" lvl="0" indent="0" algn="ctr"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connection</a:t>
              </a:r>
            </a:p>
          </p:txBody>
        </p:sp>
        <p:cxnSp>
          <p:nvCxnSpPr>
            <p:cNvPr id="61" name="Straight Arrow Connector 60"/>
            <p:cNvCxnSpPr>
              <a:cxnSpLocks/>
            </p:cNvCxnSpPr>
            <p:nvPr/>
          </p:nvCxnSpPr>
          <p:spPr bwMode="auto">
            <a:xfrm flipV="1">
              <a:off x="4068756" y="5570426"/>
              <a:ext cx="2112175" cy="461343"/>
            </a:xfrm>
            <a:prstGeom prst="straightConnector1">
              <a:avLst/>
            </a:prstGeom>
            <a:noFill/>
            <a:ln w="50800" cap="flat" cmpd="sng" algn="ctr">
              <a:solidFill>
                <a:srgbClr val="FFC000"/>
              </a:solidFill>
              <a:prstDash val="solid"/>
              <a:headEnd type="triangle"/>
              <a:tailEnd type="triangle"/>
            </a:ln>
            <a:effectLst>
              <a:glow rad="101600">
                <a:srgbClr val="FFCB00">
                  <a:alpha val="40000"/>
                </a:srgbClr>
              </a:glow>
              <a:outerShdw blurRad="40000" dist="23000" dir="5400000" rotWithShape="0">
                <a:srgbClr val="000000">
                  <a:alpha val="35000"/>
                </a:srgbClr>
              </a:outerShdw>
            </a:effectLst>
          </p:spPr>
        </p:cxnSp>
        <p:sp>
          <p:nvSpPr>
            <p:cNvPr id="62" name="Freeform 36"/>
            <p:cNvSpPr>
              <a:spLocks/>
            </p:cNvSpPr>
            <p:nvPr/>
          </p:nvSpPr>
          <p:spPr bwMode="auto">
            <a:xfrm>
              <a:off x="5472975" y="3485295"/>
              <a:ext cx="193238" cy="719907"/>
            </a:xfrm>
            <a:custGeom>
              <a:avLst/>
              <a:gdLst>
                <a:gd name="T0" fmla="*/ 310 w 611"/>
                <a:gd name="T1" fmla="*/ 805 h 2280"/>
                <a:gd name="T2" fmla="*/ 322 w 611"/>
                <a:gd name="T3" fmla="*/ 907 h 2280"/>
                <a:gd name="T4" fmla="*/ 279 w 611"/>
                <a:gd name="T5" fmla="*/ 907 h 2280"/>
                <a:gd name="T6" fmla="*/ 279 w 611"/>
                <a:gd name="T7" fmla="*/ 531 h 2280"/>
                <a:gd name="T8" fmla="*/ 310 w 611"/>
                <a:gd name="T9" fmla="*/ 801 h 2280"/>
                <a:gd name="T10" fmla="*/ 370 w 611"/>
                <a:gd name="T11" fmla="*/ 779 h 2280"/>
                <a:gd name="T12" fmla="*/ 244 w 611"/>
                <a:gd name="T13" fmla="*/ 0 h 2280"/>
                <a:gd name="T14" fmla="*/ 114 w 611"/>
                <a:gd name="T15" fmla="*/ 821 h 2280"/>
                <a:gd name="T16" fmla="*/ 179 w 611"/>
                <a:gd name="T17" fmla="*/ 835 h 2280"/>
                <a:gd name="T18" fmla="*/ 213 w 611"/>
                <a:gd name="T19" fmla="*/ 536 h 2280"/>
                <a:gd name="T20" fmla="*/ 213 w 611"/>
                <a:gd name="T21" fmla="*/ 907 h 2280"/>
                <a:gd name="T22" fmla="*/ 171 w 611"/>
                <a:gd name="T23" fmla="*/ 907 h 2280"/>
                <a:gd name="T24" fmla="*/ 179 w 611"/>
                <a:gd name="T25" fmla="*/ 837 h 2280"/>
                <a:gd name="T26" fmla="*/ 112 w 611"/>
                <a:gd name="T27" fmla="*/ 832 h 2280"/>
                <a:gd name="T28" fmla="*/ 78 w 611"/>
                <a:gd name="T29" fmla="*/ 1040 h 2280"/>
                <a:gd name="T30" fmla="*/ 149 w 611"/>
                <a:gd name="T31" fmla="*/ 1049 h 2280"/>
                <a:gd name="T32" fmla="*/ 162 w 611"/>
                <a:gd name="T33" fmla="*/ 974 h 2280"/>
                <a:gd name="T34" fmla="*/ 213 w 611"/>
                <a:gd name="T35" fmla="*/ 974 h 2280"/>
                <a:gd name="T36" fmla="*/ 213 w 611"/>
                <a:gd name="T37" fmla="*/ 1126 h 2280"/>
                <a:gd name="T38" fmla="*/ 133 w 611"/>
                <a:gd name="T39" fmla="*/ 1126 h 2280"/>
                <a:gd name="T40" fmla="*/ 147 w 611"/>
                <a:gd name="T41" fmla="*/ 1054 h 2280"/>
                <a:gd name="T42" fmla="*/ 76 w 611"/>
                <a:gd name="T43" fmla="*/ 1054 h 2280"/>
                <a:gd name="T44" fmla="*/ 52 w 611"/>
                <a:gd name="T45" fmla="*/ 1202 h 2280"/>
                <a:gd name="T46" fmla="*/ 119 w 611"/>
                <a:gd name="T47" fmla="*/ 1225 h 2280"/>
                <a:gd name="T48" fmla="*/ 126 w 611"/>
                <a:gd name="T49" fmla="*/ 1191 h 2280"/>
                <a:gd name="T50" fmla="*/ 213 w 611"/>
                <a:gd name="T51" fmla="*/ 1191 h 2280"/>
                <a:gd name="T52" fmla="*/ 213 w 611"/>
                <a:gd name="T53" fmla="*/ 1358 h 2280"/>
                <a:gd name="T54" fmla="*/ 91 w 611"/>
                <a:gd name="T55" fmla="*/ 1358 h 2280"/>
                <a:gd name="T56" fmla="*/ 115 w 611"/>
                <a:gd name="T57" fmla="*/ 1239 h 2280"/>
                <a:gd name="T58" fmla="*/ 47 w 611"/>
                <a:gd name="T59" fmla="*/ 1231 h 2280"/>
                <a:gd name="T60" fmla="*/ 0 w 611"/>
                <a:gd name="T61" fmla="*/ 1524 h 2280"/>
                <a:gd name="T62" fmla="*/ 68 w 611"/>
                <a:gd name="T63" fmla="*/ 1524 h 2280"/>
                <a:gd name="T64" fmla="*/ 84 w 611"/>
                <a:gd name="T65" fmla="*/ 1428 h 2280"/>
                <a:gd name="T66" fmla="*/ 213 w 611"/>
                <a:gd name="T67" fmla="*/ 1428 h 2280"/>
                <a:gd name="T68" fmla="*/ 213 w 611"/>
                <a:gd name="T69" fmla="*/ 1878 h 2280"/>
                <a:gd name="T70" fmla="*/ 279 w 611"/>
                <a:gd name="T71" fmla="*/ 1955 h 2280"/>
                <a:gd name="T72" fmla="*/ 279 w 611"/>
                <a:gd name="T73" fmla="*/ 1428 h 2280"/>
                <a:gd name="T74" fmla="*/ 409 w 611"/>
                <a:gd name="T75" fmla="*/ 1428 h 2280"/>
                <a:gd name="T76" fmla="*/ 543 w 611"/>
                <a:gd name="T77" fmla="*/ 2280 h 2280"/>
                <a:gd name="T78" fmla="*/ 611 w 611"/>
                <a:gd name="T79" fmla="*/ 2280 h 2280"/>
                <a:gd name="T80" fmla="*/ 451 w 611"/>
                <a:gd name="T81" fmla="*/ 1281 h 2280"/>
                <a:gd name="T82" fmla="*/ 387 w 611"/>
                <a:gd name="T83" fmla="*/ 1290 h 2280"/>
                <a:gd name="T84" fmla="*/ 401 w 611"/>
                <a:gd name="T85" fmla="*/ 1358 h 2280"/>
                <a:gd name="T86" fmla="*/ 279 w 611"/>
                <a:gd name="T87" fmla="*/ 1358 h 2280"/>
                <a:gd name="T88" fmla="*/ 279 w 611"/>
                <a:gd name="T89" fmla="*/ 1191 h 2280"/>
                <a:gd name="T90" fmla="*/ 368 w 611"/>
                <a:gd name="T91" fmla="*/ 1191 h 2280"/>
                <a:gd name="T92" fmla="*/ 386 w 611"/>
                <a:gd name="T93" fmla="*/ 1283 h 2280"/>
                <a:gd name="T94" fmla="*/ 448 w 611"/>
                <a:gd name="T95" fmla="*/ 1267 h 2280"/>
                <a:gd name="T96" fmla="*/ 431 w 611"/>
                <a:gd name="T97" fmla="*/ 1160 h 2280"/>
                <a:gd name="T98" fmla="*/ 353 w 611"/>
                <a:gd name="T99" fmla="*/ 1092 h 2280"/>
                <a:gd name="T100" fmla="*/ 360 w 611"/>
                <a:gd name="T101" fmla="*/ 1126 h 2280"/>
                <a:gd name="T102" fmla="*/ 279 w 611"/>
                <a:gd name="T103" fmla="*/ 1126 h 2280"/>
                <a:gd name="T104" fmla="*/ 279 w 611"/>
                <a:gd name="T105" fmla="*/ 974 h 2280"/>
                <a:gd name="T106" fmla="*/ 330 w 611"/>
                <a:gd name="T107" fmla="*/ 974 h 2280"/>
                <a:gd name="T108" fmla="*/ 352 w 611"/>
                <a:gd name="T109" fmla="*/ 1085 h 2280"/>
                <a:gd name="T110" fmla="*/ 427 w 611"/>
                <a:gd name="T111" fmla="*/ 1137 h 2280"/>
                <a:gd name="T112" fmla="*/ 371 w 611"/>
                <a:gd name="T113" fmla="*/ 790 h 2280"/>
                <a:gd name="T114" fmla="*/ 310 w 611"/>
                <a:gd name="T115" fmla="*/ 80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1" h="2280">
                  <a:moveTo>
                    <a:pt x="310" y="805"/>
                  </a:moveTo>
                  <a:lnTo>
                    <a:pt x="322" y="907"/>
                  </a:lnTo>
                  <a:lnTo>
                    <a:pt x="279" y="907"/>
                  </a:lnTo>
                  <a:lnTo>
                    <a:pt x="279" y="531"/>
                  </a:lnTo>
                  <a:lnTo>
                    <a:pt x="310" y="801"/>
                  </a:lnTo>
                  <a:lnTo>
                    <a:pt x="370" y="779"/>
                  </a:lnTo>
                  <a:lnTo>
                    <a:pt x="244" y="0"/>
                  </a:lnTo>
                  <a:lnTo>
                    <a:pt x="114" y="821"/>
                  </a:lnTo>
                  <a:lnTo>
                    <a:pt x="179" y="835"/>
                  </a:lnTo>
                  <a:lnTo>
                    <a:pt x="213" y="536"/>
                  </a:lnTo>
                  <a:lnTo>
                    <a:pt x="213" y="907"/>
                  </a:lnTo>
                  <a:lnTo>
                    <a:pt x="171" y="907"/>
                  </a:lnTo>
                  <a:lnTo>
                    <a:pt x="179" y="837"/>
                  </a:lnTo>
                  <a:lnTo>
                    <a:pt x="112" y="832"/>
                  </a:lnTo>
                  <a:lnTo>
                    <a:pt x="78" y="1040"/>
                  </a:lnTo>
                  <a:lnTo>
                    <a:pt x="149" y="1049"/>
                  </a:lnTo>
                  <a:lnTo>
                    <a:pt x="162" y="974"/>
                  </a:lnTo>
                  <a:lnTo>
                    <a:pt x="213" y="974"/>
                  </a:lnTo>
                  <a:lnTo>
                    <a:pt x="213" y="1126"/>
                  </a:lnTo>
                  <a:lnTo>
                    <a:pt x="133" y="1126"/>
                  </a:lnTo>
                  <a:lnTo>
                    <a:pt x="147" y="1054"/>
                  </a:lnTo>
                  <a:lnTo>
                    <a:pt x="76" y="1054"/>
                  </a:lnTo>
                  <a:lnTo>
                    <a:pt x="52" y="1202"/>
                  </a:lnTo>
                  <a:lnTo>
                    <a:pt x="119" y="1225"/>
                  </a:lnTo>
                  <a:lnTo>
                    <a:pt x="126" y="1191"/>
                  </a:lnTo>
                  <a:lnTo>
                    <a:pt x="213" y="1191"/>
                  </a:lnTo>
                  <a:lnTo>
                    <a:pt x="213" y="1358"/>
                  </a:lnTo>
                  <a:lnTo>
                    <a:pt x="91" y="1358"/>
                  </a:lnTo>
                  <a:lnTo>
                    <a:pt x="115" y="1239"/>
                  </a:lnTo>
                  <a:lnTo>
                    <a:pt x="47" y="1231"/>
                  </a:lnTo>
                  <a:lnTo>
                    <a:pt x="0" y="1524"/>
                  </a:lnTo>
                  <a:lnTo>
                    <a:pt x="68" y="1524"/>
                  </a:lnTo>
                  <a:lnTo>
                    <a:pt x="84" y="1428"/>
                  </a:lnTo>
                  <a:lnTo>
                    <a:pt x="213" y="1428"/>
                  </a:lnTo>
                  <a:lnTo>
                    <a:pt x="213" y="1878"/>
                  </a:lnTo>
                  <a:lnTo>
                    <a:pt x="279" y="1955"/>
                  </a:lnTo>
                  <a:lnTo>
                    <a:pt x="279" y="1428"/>
                  </a:lnTo>
                  <a:lnTo>
                    <a:pt x="409" y="1428"/>
                  </a:lnTo>
                  <a:lnTo>
                    <a:pt x="543" y="2280"/>
                  </a:lnTo>
                  <a:lnTo>
                    <a:pt x="611" y="2280"/>
                  </a:lnTo>
                  <a:lnTo>
                    <a:pt x="451" y="1281"/>
                  </a:lnTo>
                  <a:lnTo>
                    <a:pt x="387" y="1290"/>
                  </a:lnTo>
                  <a:lnTo>
                    <a:pt x="401" y="1358"/>
                  </a:lnTo>
                  <a:lnTo>
                    <a:pt x="279" y="1358"/>
                  </a:lnTo>
                  <a:lnTo>
                    <a:pt x="279" y="1191"/>
                  </a:lnTo>
                  <a:lnTo>
                    <a:pt x="368" y="1191"/>
                  </a:lnTo>
                  <a:lnTo>
                    <a:pt x="386" y="1283"/>
                  </a:lnTo>
                  <a:lnTo>
                    <a:pt x="448" y="1267"/>
                  </a:lnTo>
                  <a:lnTo>
                    <a:pt x="431" y="1160"/>
                  </a:lnTo>
                  <a:lnTo>
                    <a:pt x="353" y="1092"/>
                  </a:lnTo>
                  <a:lnTo>
                    <a:pt x="360" y="1126"/>
                  </a:lnTo>
                  <a:lnTo>
                    <a:pt x="279" y="1126"/>
                  </a:lnTo>
                  <a:lnTo>
                    <a:pt x="279" y="974"/>
                  </a:lnTo>
                  <a:lnTo>
                    <a:pt x="330" y="974"/>
                  </a:lnTo>
                  <a:lnTo>
                    <a:pt x="352" y="1085"/>
                  </a:lnTo>
                  <a:lnTo>
                    <a:pt x="427" y="1137"/>
                  </a:lnTo>
                  <a:lnTo>
                    <a:pt x="371" y="790"/>
                  </a:lnTo>
                  <a:lnTo>
                    <a:pt x="310" y="805"/>
                  </a:lnTo>
                  <a:close/>
                </a:path>
              </a:pathLst>
            </a:custGeom>
            <a:solidFill>
              <a:srgbClr val="7F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5613"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Arial" panose="020B0604020202020204" pitchFamily="34" charset="0"/>
                <a:ea typeface="+mn-ea"/>
                <a:cs typeface="Arial" pitchFamily="34" charset="0"/>
              </a:endParaRPr>
            </a:p>
          </p:txBody>
        </p:sp>
        <p:cxnSp>
          <p:nvCxnSpPr>
            <p:cNvPr id="63" name="Straight Arrow Connector 62"/>
            <p:cNvCxnSpPr>
              <a:cxnSpLocks/>
            </p:cNvCxnSpPr>
            <p:nvPr/>
          </p:nvCxnSpPr>
          <p:spPr bwMode="auto">
            <a:xfrm flipH="1" flipV="1">
              <a:off x="5666213" y="3904891"/>
              <a:ext cx="1769621" cy="667891"/>
            </a:xfrm>
            <a:prstGeom prst="straightConnector1">
              <a:avLst/>
            </a:prstGeom>
            <a:noFill/>
            <a:ln w="41275" cap="flat" cmpd="sng" algn="ctr">
              <a:solidFill>
                <a:srgbClr val="F8971C"/>
              </a:solidFill>
              <a:prstDash val="dash"/>
              <a:headEnd type="arrow"/>
              <a:tailEnd type="arrow"/>
            </a:ln>
            <a:effectLst>
              <a:outerShdw blurRad="40000" dist="23000" dir="5400000" rotWithShape="0">
                <a:srgbClr val="000000">
                  <a:alpha val="35000"/>
                </a:srgbClr>
              </a:outerShdw>
            </a:effectLst>
          </p:spPr>
        </p:cxnSp>
        <p:cxnSp>
          <p:nvCxnSpPr>
            <p:cNvPr id="64" name="Straight Arrow Connector 63"/>
            <p:cNvCxnSpPr>
              <a:cxnSpLocks/>
            </p:cNvCxnSpPr>
            <p:nvPr/>
          </p:nvCxnSpPr>
          <p:spPr bwMode="auto">
            <a:xfrm flipH="1">
              <a:off x="3877767" y="4030371"/>
              <a:ext cx="1513196" cy="1700393"/>
            </a:xfrm>
            <a:prstGeom prst="straightConnector1">
              <a:avLst/>
            </a:prstGeom>
            <a:noFill/>
            <a:ln w="41275" cap="flat" cmpd="sng" algn="ctr">
              <a:solidFill>
                <a:srgbClr val="F8971C"/>
              </a:solidFill>
              <a:prstDash val="dash"/>
              <a:headEnd type="arrow"/>
              <a:tailEnd type="arrow"/>
            </a:ln>
            <a:effectLst>
              <a:outerShdw blurRad="40000" dist="23000" dir="5400000" rotWithShape="0">
                <a:srgbClr val="000000">
                  <a:alpha val="35000"/>
                </a:srgbClr>
              </a:outerShdw>
            </a:effectLst>
          </p:spPr>
        </p:cxnSp>
        <p:sp>
          <p:nvSpPr>
            <p:cNvPr id="65" name="TextBox 64"/>
            <p:cNvSpPr txBox="1"/>
            <p:nvPr/>
          </p:nvSpPr>
          <p:spPr bwMode="auto">
            <a:xfrm>
              <a:off x="2960615" y="6434717"/>
              <a:ext cx="1316676" cy="393073"/>
            </a:xfrm>
            <a:prstGeom prst="rect">
              <a:avLst/>
            </a:prstGeom>
            <a:solidFill>
              <a:srgbClr val="E7E7E7">
                <a:alpha val="60000"/>
              </a:srgbClr>
            </a:solidFill>
            <a:effectLst>
              <a:softEdge rad="31750"/>
            </a:effectLst>
          </p:spPr>
          <p:txBody>
            <a:bodyPr wrap="none">
              <a:spAutoFit/>
            </a:bodyPr>
            <a:lstStyle/>
            <a:p>
              <a:pPr marL="0" marR="0" lvl="0" indent="0" algn="ctr"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rPr>
                <a:t>Your office</a:t>
              </a:r>
            </a:p>
          </p:txBody>
        </p:sp>
      </p:grpSp>
      <p:sp>
        <p:nvSpPr>
          <p:cNvPr id="4" name="TextBox 3"/>
          <p:cNvSpPr txBox="1"/>
          <p:nvPr/>
        </p:nvSpPr>
        <p:spPr>
          <a:xfrm>
            <a:off x="320219" y="4337242"/>
            <a:ext cx="4081438" cy="276999"/>
          </a:xfrm>
          <a:prstGeom prst="rect">
            <a:avLst/>
          </a:prstGeom>
          <a:noFill/>
        </p:spPr>
        <p:txBody>
          <a:bodyPr wrap="none" rtlCol="0">
            <a:spAutoFit/>
          </a:bodyPr>
          <a:lstStyle/>
          <a:p>
            <a:r>
              <a:rPr lang="en-US" sz="1200" baseline="30000" dirty="0">
                <a:solidFill>
                  <a:schemeClr val="accent4"/>
                </a:solidFill>
              </a:rPr>
              <a:t>1 </a:t>
            </a:r>
            <a:r>
              <a:rPr lang="en-US" sz="1200" dirty="0">
                <a:solidFill>
                  <a:schemeClr val="accent4"/>
                </a:solidFill>
              </a:rPr>
              <a:t>WiFi and satellite communication supported in future release.</a:t>
            </a:r>
          </a:p>
        </p:txBody>
      </p:sp>
      <p:cxnSp>
        <p:nvCxnSpPr>
          <p:cNvPr id="30" name="Straight Arrow Connector 29">
            <a:extLst>
              <a:ext uri="{FF2B5EF4-FFF2-40B4-BE49-F238E27FC236}">
                <a16:creationId xmlns:a16="http://schemas.microsoft.com/office/drawing/2014/main" id="{09136612-C100-4CA8-8BA1-21F03D226E69}"/>
              </a:ext>
            </a:extLst>
          </p:cNvPr>
          <p:cNvCxnSpPr>
            <a:cxnSpLocks/>
            <a:stCxn id="53" idx="2"/>
            <a:endCxn id="48" idx="0"/>
          </p:cNvCxnSpPr>
          <p:nvPr/>
        </p:nvCxnSpPr>
        <p:spPr bwMode="auto">
          <a:xfrm flipH="1">
            <a:off x="5953769" y="1750753"/>
            <a:ext cx="166553" cy="803441"/>
          </a:xfrm>
          <a:prstGeom prst="straightConnector1">
            <a:avLst/>
          </a:prstGeom>
          <a:noFill/>
          <a:ln w="41275" cap="flat" cmpd="sng" algn="ctr">
            <a:solidFill>
              <a:srgbClr val="3366FF"/>
            </a:solidFill>
            <a:prstDash val="dash"/>
            <a:headEnd type="none"/>
            <a:tailEnd type="arrow"/>
          </a:ln>
          <a:effectLst>
            <a:outerShdw blurRad="40000" dist="23000" dir="5400000" rotWithShape="0">
              <a:srgbClr val="000000">
                <a:alpha val="35000"/>
              </a:srgbClr>
            </a:outerShdw>
          </a:effectLst>
        </p:spPr>
      </p:cxnSp>
      <p:sp>
        <p:nvSpPr>
          <p:cNvPr id="36" name="TextBox 35">
            <a:extLst>
              <a:ext uri="{FF2B5EF4-FFF2-40B4-BE49-F238E27FC236}">
                <a16:creationId xmlns:a16="http://schemas.microsoft.com/office/drawing/2014/main" id="{6E4F0F36-56F0-44AA-87AA-6656DA49DCA3}"/>
              </a:ext>
            </a:extLst>
          </p:cNvPr>
          <p:cNvSpPr txBox="1"/>
          <p:nvPr/>
        </p:nvSpPr>
        <p:spPr bwMode="auto">
          <a:xfrm>
            <a:off x="3672662" y="2048877"/>
            <a:ext cx="944489" cy="338554"/>
          </a:xfrm>
          <a:prstGeom prst="rect">
            <a:avLst/>
          </a:prstGeom>
          <a:solidFill>
            <a:srgbClr val="E7E7E7">
              <a:alpha val="60000"/>
            </a:srgbClr>
          </a:solidFill>
          <a:effectLst>
            <a:softEdge rad="31750"/>
          </a:effectLst>
        </p:spPr>
        <p:txBody>
          <a:bodyPr wrap="none">
            <a:spAutoFit/>
          </a:bodyPr>
          <a:lstStyle/>
          <a:p>
            <a:pPr marL="0" marR="0" lvl="0" indent="0" algn="ctr"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rPr>
              <a:t>Cellular/WiFi*</a:t>
            </a:r>
            <a:br>
              <a:rPr kumimoji="0" lang="en-US" sz="800" b="1"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en-US" sz="800" b="1"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rPr>
              <a:t>communication</a:t>
            </a:r>
          </a:p>
        </p:txBody>
      </p:sp>
      <p:cxnSp>
        <p:nvCxnSpPr>
          <p:cNvPr id="37" name="Straight Arrow Connector 36">
            <a:extLst>
              <a:ext uri="{FF2B5EF4-FFF2-40B4-BE49-F238E27FC236}">
                <a16:creationId xmlns:a16="http://schemas.microsoft.com/office/drawing/2014/main" id="{342E5034-3C74-4793-B23C-BF92A64BEADC}"/>
              </a:ext>
            </a:extLst>
          </p:cNvPr>
          <p:cNvCxnSpPr>
            <a:cxnSpLocks/>
            <a:endCxn id="48" idx="0"/>
          </p:cNvCxnSpPr>
          <p:nvPr/>
        </p:nvCxnSpPr>
        <p:spPr bwMode="auto">
          <a:xfrm>
            <a:off x="5129673" y="1693121"/>
            <a:ext cx="824096" cy="861073"/>
          </a:xfrm>
          <a:prstGeom prst="straightConnector1">
            <a:avLst/>
          </a:prstGeom>
          <a:noFill/>
          <a:ln w="41275" cap="flat" cmpd="sng" algn="ctr">
            <a:solidFill>
              <a:srgbClr val="3366FF"/>
            </a:solidFill>
            <a:prstDash val="dash"/>
            <a:headEnd type="none"/>
            <a:tailEnd type="arrow"/>
          </a:ln>
          <a:effectLst>
            <a:outerShdw blurRad="40000" dist="23000" dir="5400000" rotWithShape="0">
              <a:srgbClr val="000000">
                <a:alpha val="35000"/>
              </a:srgbClr>
            </a:outerShdw>
          </a:effectLst>
        </p:spPr>
      </p:cxnSp>
      <p:sp>
        <p:nvSpPr>
          <p:cNvPr id="40" name="TextBox 39">
            <a:extLst>
              <a:ext uri="{FF2B5EF4-FFF2-40B4-BE49-F238E27FC236}">
                <a16:creationId xmlns:a16="http://schemas.microsoft.com/office/drawing/2014/main" id="{D06DFE36-C549-48FC-8E25-0242AB0E0572}"/>
              </a:ext>
            </a:extLst>
          </p:cNvPr>
          <p:cNvSpPr txBox="1"/>
          <p:nvPr/>
        </p:nvSpPr>
        <p:spPr bwMode="auto">
          <a:xfrm>
            <a:off x="4180520" y="1472134"/>
            <a:ext cx="960519" cy="338554"/>
          </a:xfrm>
          <a:prstGeom prst="rect">
            <a:avLst/>
          </a:prstGeom>
          <a:noFill/>
          <a:effectLst>
            <a:softEdge rad="31750"/>
          </a:effectLst>
        </p:spPr>
        <p:txBody>
          <a:bodyPr wrap="none">
            <a:spAutoFit/>
          </a:bodyPr>
          <a:lstStyle/>
          <a:p>
            <a:pPr marL="0" marR="0" lvl="0" indent="0" algn="ctr" defTabSz="455613"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Satellite* </a:t>
            </a:r>
            <a:b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br>
            <a:r>
              <a:rPr kumimoji="0" lang="en-US" sz="800" b="1" i="0" u="none" strike="noStrike" kern="0" cap="none" spc="0" normalizeH="0" baseline="0" noProof="0" dirty="0">
                <a:ln>
                  <a:noFill/>
                </a:ln>
                <a:solidFill>
                  <a:prstClr val="black"/>
                </a:solidFill>
                <a:effectLst/>
                <a:uLnTx/>
                <a:uFillTx/>
                <a:latin typeface="Arial" pitchFamily="34" charset="0"/>
                <a:ea typeface="+mn-ea"/>
                <a:cs typeface="Arial" pitchFamily="34" charset="0"/>
              </a:rPr>
              <a:t>communication</a:t>
            </a:r>
          </a:p>
        </p:txBody>
      </p:sp>
      <p:pic>
        <p:nvPicPr>
          <p:cNvPr id="42" name="Picture 41">
            <a:extLst>
              <a:ext uri="{FF2B5EF4-FFF2-40B4-BE49-F238E27FC236}">
                <a16:creationId xmlns:a16="http://schemas.microsoft.com/office/drawing/2014/main" id="{A24A64B5-3AEF-469E-8AA4-2E27D2EF2672}"/>
              </a:ext>
            </a:extLst>
          </p:cNvPr>
          <p:cNvPicPr>
            <a:picLocks noChangeAspect="1"/>
          </p:cNvPicPr>
          <p:nvPr/>
        </p:nvPicPr>
        <p:blipFill>
          <a:blip r:embed="rId6"/>
          <a:stretch>
            <a:fillRect/>
          </a:stretch>
        </p:blipFill>
        <p:spPr bwMode="auto">
          <a:xfrm>
            <a:off x="4957180" y="1497595"/>
            <a:ext cx="225359" cy="189684"/>
          </a:xfrm>
          <a:prstGeom prst="rect">
            <a:avLst/>
          </a:prstGeom>
          <a:ln>
            <a:noFill/>
          </a:ln>
          <a:effectLst>
            <a:outerShdw blurRad="38100" algn="tl" rotWithShape="0">
              <a:srgbClr val="000000">
                <a:alpha val="70000"/>
              </a:srgbClr>
            </a:outerShdw>
          </a:effectLst>
        </p:spPr>
      </p:pic>
    </p:spTree>
    <p:extLst>
      <p:ext uri="{BB962C8B-B14F-4D97-AF65-F5344CB8AC3E}">
        <p14:creationId xmlns:p14="http://schemas.microsoft.com/office/powerpoint/2010/main" val="312265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What Kinds of Information?</a:t>
            </a:r>
          </a:p>
        </p:txBody>
      </p:sp>
      <p:sp>
        <p:nvSpPr>
          <p:cNvPr id="3" name="Content Placeholder 2"/>
          <p:cNvSpPr>
            <a:spLocks noGrp="1"/>
          </p:cNvSpPr>
          <p:nvPr>
            <p:ph idx="1"/>
          </p:nvPr>
        </p:nvSpPr>
        <p:spPr>
          <a:xfrm>
            <a:off x="320219" y="743204"/>
            <a:ext cx="6537779" cy="2472694"/>
          </a:xfrm>
        </p:spPr>
        <p:txBody>
          <a:bodyPr/>
          <a:lstStyle/>
          <a:p>
            <a:r>
              <a:rPr lang="en-US" sz="1400" dirty="0">
                <a:latin typeface="Arial" panose="020B0604020202020204" pitchFamily="34" charset="0"/>
                <a:cs typeface="Arial" panose="020B0604020202020204" pitchFamily="34" charset="0"/>
              </a:rPr>
              <a:t>Common communications include:</a:t>
            </a:r>
          </a:p>
          <a:p>
            <a:pPr lvl="1"/>
            <a:r>
              <a:rPr lang="en-US" sz="1200" dirty="0">
                <a:latin typeface="Arial" panose="020B0604020202020204" pitchFamily="34" charset="0"/>
                <a:cs typeface="Arial" panose="020B0604020202020204" pitchFamily="34" charset="0"/>
              </a:rPr>
              <a:t>Load acknowledgement			</a:t>
            </a:r>
          </a:p>
          <a:p>
            <a:pPr lvl="1"/>
            <a:r>
              <a:rPr lang="en-US" sz="1200" dirty="0">
                <a:latin typeface="Arial" panose="020B0604020202020204" pitchFamily="34" charset="0"/>
                <a:cs typeface="Arial" panose="020B0604020202020204" pitchFamily="34" charset="0"/>
              </a:rPr>
              <a:t>Arrived at shipper</a:t>
            </a:r>
          </a:p>
          <a:p>
            <a:pPr lvl="1"/>
            <a:r>
              <a:rPr lang="en-US" sz="1200" dirty="0">
                <a:latin typeface="Arial" panose="020B0604020202020204" pitchFamily="34" charset="0"/>
                <a:cs typeface="Arial" panose="020B0604020202020204" pitchFamily="34" charset="0"/>
              </a:rPr>
              <a:t>Bump the dock</a:t>
            </a:r>
          </a:p>
          <a:p>
            <a:pPr lvl="1"/>
            <a:r>
              <a:rPr lang="en-US" sz="1200" dirty="0">
                <a:latin typeface="Arial" panose="020B0604020202020204" pitchFamily="34" charset="0"/>
                <a:cs typeface="Arial" panose="020B0604020202020204" pitchFamily="34" charset="0"/>
              </a:rPr>
              <a:t>Daily check call</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Vehicle position reports and other automatic updates</a:t>
            </a:r>
          </a:p>
          <a:p>
            <a:r>
              <a:rPr lang="en-US" sz="1400" dirty="0">
                <a:latin typeface="Arial" panose="020B0604020202020204" pitchFamily="34" charset="0"/>
                <a:cs typeface="Arial" panose="020B0604020202020204" pitchFamily="34" charset="0"/>
              </a:rPr>
              <a:t>Vehicle and driver information from applications including: Performance Monitoring, Fault </a:t>
            </a:r>
            <a:r>
              <a:rPr lang="en-US" sz="1400" dirty="0"/>
              <a:t>Monitoring, Critical Event Reporting, Hours of Service, and Vehicle Inspection</a:t>
            </a:r>
          </a:p>
        </p:txBody>
      </p:sp>
      <p:sp>
        <p:nvSpPr>
          <p:cNvPr id="5" name="Text Box 27"/>
          <p:cNvSpPr txBox="1">
            <a:spLocks noChangeArrowheads="1"/>
          </p:cNvSpPr>
          <p:nvPr/>
        </p:nvSpPr>
        <p:spPr bwMode="auto">
          <a:xfrm>
            <a:off x="2596516" y="990796"/>
            <a:ext cx="3465513" cy="9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91426" tIns="45713" rIns="91426" bIns="45713">
            <a:spAutoFit/>
          </a:bodyPr>
          <a:lstStyle>
            <a:lvl1pPr marL="342900" indent="-342900"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804863" indent="-334963"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lvl="1" eaLnBrk="1" hangingPunct="1">
              <a:buClr>
                <a:schemeClr val="accent6"/>
              </a:buClr>
              <a:buSzPct val="80000"/>
              <a:buFont typeface="Corbel" pitchFamily="34" charset="0"/>
              <a:buChar char="—"/>
            </a:pPr>
            <a:r>
              <a:rPr lang="en-US" altLang="en-US" sz="1200" dirty="0">
                <a:solidFill>
                  <a:srgbClr val="6D6E71"/>
                </a:solidFill>
                <a:latin typeface="Arial" panose="020B0604020202020204" pitchFamily="34" charset="0"/>
                <a:cs typeface="Arial" panose="020B0604020202020204" pitchFamily="34" charset="0"/>
              </a:rPr>
              <a:t>Load assignment</a:t>
            </a:r>
          </a:p>
          <a:p>
            <a:pPr lvl="1" eaLnBrk="1" hangingPunct="1">
              <a:buClr>
                <a:schemeClr val="accent6"/>
              </a:buClr>
              <a:buSzPct val="80000"/>
              <a:buFont typeface="Corbel" pitchFamily="34" charset="0"/>
              <a:buChar char="—"/>
            </a:pPr>
            <a:r>
              <a:rPr lang="en-US" altLang="en-US" sz="1200" dirty="0">
                <a:solidFill>
                  <a:srgbClr val="6D6E71"/>
                </a:solidFill>
                <a:latin typeface="Arial" panose="020B0604020202020204" pitchFamily="34" charset="0"/>
                <a:cs typeface="Arial" panose="020B0604020202020204" pitchFamily="34" charset="0"/>
              </a:rPr>
              <a:t>Directions</a:t>
            </a:r>
          </a:p>
          <a:p>
            <a:pPr lvl="1" eaLnBrk="1" hangingPunct="1">
              <a:buClr>
                <a:schemeClr val="accent6"/>
              </a:buClr>
              <a:buSzPct val="80000"/>
              <a:buFont typeface="Corbel" pitchFamily="34" charset="0"/>
              <a:buChar char="—"/>
            </a:pPr>
            <a:r>
              <a:rPr lang="en-US" altLang="en-US" sz="1200" dirty="0">
                <a:solidFill>
                  <a:srgbClr val="6D6E71"/>
                </a:solidFill>
                <a:latin typeface="Arial" panose="020B0604020202020204" pitchFamily="34" charset="0"/>
                <a:cs typeface="Arial" panose="020B0604020202020204" pitchFamily="34" charset="0"/>
              </a:rPr>
              <a:t>Trailer switch</a:t>
            </a:r>
          </a:p>
          <a:p>
            <a:pPr lvl="1" eaLnBrk="1" hangingPunct="1">
              <a:buClr>
                <a:schemeClr val="accent6"/>
              </a:buClr>
              <a:buSzPct val="80000"/>
              <a:buFont typeface="Corbel" pitchFamily="34" charset="0"/>
              <a:buChar char="—"/>
            </a:pPr>
            <a:r>
              <a:rPr lang="en-US" altLang="en-US" sz="1200" dirty="0">
                <a:solidFill>
                  <a:srgbClr val="6D6E71"/>
                </a:solidFill>
                <a:latin typeface="Arial" panose="020B0604020202020204" pitchFamily="34" charset="0"/>
                <a:cs typeface="Arial" panose="020B0604020202020204" pitchFamily="34" charset="0"/>
              </a:rPr>
              <a:t>Yard information</a:t>
            </a:r>
          </a:p>
        </p:txBody>
      </p:sp>
      <p:sp>
        <p:nvSpPr>
          <p:cNvPr id="6" name="Content Placeholder 12"/>
          <p:cNvSpPr txBox="1">
            <a:spLocks/>
          </p:cNvSpPr>
          <p:nvPr/>
        </p:nvSpPr>
        <p:spPr bwMode="auto">
          <a:xfrm>
            <a:off x="3075075" y="2995588"/>
            <a:ext cx="2667422" cy="147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mn-lt"/>
                <a:ea typeface="MS PGothic" pitchFamily="34" charset="-128"/>
                <a:cs typeface="+mn-cs"/>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65760" lvl="1" indent="-342900" defTabSz="455613">
              <a:spcBef>
                <a:spcPts val="400"/>
              </a:spcBef>
              <a:buSzPct val="80000"/>
              <a:buFont typeface="Courier New" panose="02070309020205020404" pitchFamily="49" charset="0"/>
              <a:buChar char="o"/>
            </a:pPr>
            <a:r>
              <a:rPr lang="en-US" altLang="en-US" sz="1200" dirty="0">
                <a:latin typeface="Arial" panose="020B0604020202020204" pitchFamily="34" charset="0"/>
                <a:cs typeface="Arial" panose="020B0604020202020204" pitchFamily="34" charset="0"/>
              </a:rPr>
              <a:t>Hours of Service logs</a:t>
            </a:r>
          </a:p>
          <a:p>
            <a:pPr marL="365760" lvl="1" indent="-342900" defTabSz="455613">
              <a:spcBef>
                <a:spcPts val="400"/>
              </a:spcBef>
              <a:buSzPct val="80000"/>
              <a:buFont typeface="Courier New" panose="02070309020205020404" pitchFamily="49" charset="0"/>
              <a:buChar char="o"/>
            </a:pPr>
            <a:r>
              <a:rPr lang="en-US" altLang="en-US" sz="1200" dirty="0">
                <a:latin typeface="Arial" panose="020B0604020202020204" pitchFamily="34" charset="0"/>
                <a:cs typeface="Arial" panose="020B0604020202020204" pitchFamily="34" charset="0"/>
              </a:rPr>
              <a:t>Reports of critical events such</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as hard braking</a:t>
            </a:r>
          </a:p>
          <a:p>
            <a:pPr marL="365760" lvl="1" indent="-342900" defTabSz="455613">
              <a:spcBef>
                <a:spcPts val="400"/>
              </a:spcBef>
              <a:buSzPct val="80000"/>
              <a:buFont typeface="Courier New" panose="02070309020205020404" pitchFamily="49" charset="0"/>
              <a:buChar char="o"/>
            </a:pPr>
            <a:r>
              <a:rPr lang="en-US" altLang="en-US" sz="1200" dirty="0">
                <a:latin typeface="Arial" panose="020B0604020202020204" pitchFamily="34" charset="0"/>
                <a:cs typeface="Arial" panose="020B0604020202020204" pitchFamily="34" charset="0"/>
              </a:rPr>
              <a:t>Vehicle inspection reports</a:t>
            </a:r>
          </a:p>
        </p:txBody>
      </p:sp>
      <p:sp>
        <p:nvSpPr>
          <p:cNvPr id="7" name="Content Placeholder 12">
            <a:extLst>
              <a:ext uri="{FF2B5EF4-FFF2-40B4-BE49-F238E27FC236}">
                <a16:creationId xmlns:a16="http://schemas.microsoft.com/office/drawing/2014/main" id="{A5628022-88D7-4E16-9561-0BD3AF7699EA}"/>
              </a:ext>
            </a:extLst>
          </p:cNvPr>
          <p:cNvSpPr txBox="1">
            <a:spLocks/>
          </p:cNvSpPr>
          <p:nvPr/>
        </p:nvSpPr>
        <p:spPr bwMode="auto">
          <a:xfrm>
            <a:off x="320219" y="3086489"/>
            <a:ext cx="2667422" cy="147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mn-lt"/>
                <a:ea typeface="MS PGothic" pitchFamily="34" charset="-128"/>
                <a:cs typeface="+mn-cs"/>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2"/>
            <a:r>
              <a:rPr lang="en-US" sz="1200" dirty="0">
                <a:latin typeface="Arial" panose="020B0604020202020204" pitchFamily="34" charset="0"/>
                <a:cs typeface="Arial" panose="020B0604020202020204" pitchFamily="34" charset="0"/>
              </a:rPr>
              <a:t>Idle time</a:t>
            </a:r>
          </a:p>
          <a:p>
            <a:pPr lvl="2"/>
            <a:r>
              <a:rPr lang="en-US" sz="1200" dirty="0">
                <a:latin typeface="Arial" panose="020B0604020202020204" pitchFamily="34" charset="0"/>
                <a:cs typeface="Arial" panose="020B0604020202020204" pitchFamily="34" charset="0"/>
              </a:rPr>
              <a:t>RPM</a:t>
            </a:r>
          </a:p>
          <a:p>
            <a:pPr lvl="2"/>
            <a:r>
              <a:rPr lang="en-US" sz="1200" dirty="0">
                <a:latin typeface="Arial" panose="020B0604020202020204" pitchFamily="34" charset="0"/>
                <a:cs typeface="Arial" panose="020B0604020202020204" pitchFamily="34" charset="0"/>
              </a:rPr>
              <a:t>Speed</a:t>
            </a:r>
          </a:p>
          <a:p>
            <a:pPr lvl="2"/>
            <a:r>
              <a:rPr lang="en-US" sz="1200" dirty="0">
                <a:latin typeface="Arial" panose="020B0604020202020204" pitchFamily="34" charset="0"/>
                <a:cs typeface="Arial" panose="020B0604020202020204" pitchFamily="34" charset="0"/>
              </a:rPr>
              <a:t>Engine faults</a:t>
            </a:r>
          </a:p>
        </p:txBody>
      </p:sp>
    </p:spTree>
    <p:extLst>
      <p:ext uri="{BB962C8B-B14F-4D97-AF65-F5344CB8AC3E}">
        <p14:creationId xmlns:p14="http://schemas.microsoft.com/office/powerpoint/2010/main" val="286246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4465" y="719899"/>
            <a:ext cx="5141470" cy="3856102"/>
          </a:xfrm>
          <a:prstGeom prst="rect">
            <a:avLst/>
          </a:prstGeom>
        </p:spPr>
      </p:pic>
      <p:sp>
        <p:nvSpPr>
          <p:cNvPr id="2" name="Title 1"/>
          <p:cNvSpPr>
            <a:spLocks noGrp="1"/>
          </p:cNvSpPr>
          <p:nvPr>
            <p:ph type="title"/>
          </p:nvPr>
        </p:nvSpPr>
        <p:spPr/>
        <p:txBody>
          <a:bodyPr/>
          <a:lstStyle/>
          <a:p>
            <a:r>
              <a:rPr lang="en-US" sz="2000" dirty="0">
                <a:latin typeface="Arial" panose="020B0604020202020204" pitchFamily="34" charset="0"/>
                <a:cs typeface="Arial" panose="020B0604020202020204" pitchFamily="34" charset="0"/>
              </a:rPr>
              <a:t>Intelligent Vehicle Gateway </a:t>
            </a:r>
            <a:r>
              <a:rPr lang="en-US" sz="2000" dirty="0"/>
              <a:t>(IVG) </a:t>
            </a:r>
            <a:r>
              <a:rPr lang="en-US" sz="2000" dirty="0">
                <a:latin typeface="Arial" panose="020B0604020202020204" pitchFamily="34" charset="0"/>
                <a:cs typeface="Arial" panose="020B0604020202020204" pitchFamily="34" charset="0"/>
              </a:rPr>
              <a:t>Hardware</a:t>
            </a:r>
          </a:p>
        </p:txBody>
      </p:sp>
      <p:sp>
        <p:nvSpPr>
          <p:cNvPr id="15" name="TextBox 15"/>
          <p:cNvSpPr txBox="1">
            <a:spLocks noChangeArrowheads="1"/>
          </p:cNvSpPr>
          <p:nvPr/>
        </p:nvSpPr>
        <p:spPr bwMode="auto">
          <a:xfrm>
            <a:off x="5632166" y="2647950"/>
            <a:ext cx="806603"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000" dirty="0">
                <a:solidFill>
                  <a:prstClr val="black"/>
                </a:solidFill>
                <a:latin typeface="Calibri"/>
                <a:cs typeface="Arial" pitchFamily="34" charset="0"/>
              </a:rPr>
              <a:t>Display Unit</a:t>
            </a:r>
          </a:p>
        </p:txBody>
      </p:sp>
      <p:sp>
        <p:nvSpPr>
          <p:cNvPr id="16" name="TextBox 16"/>
          <p:cNvSpPr txBox="1">
            <a:spLocks noChangeArrowheads="1"/>
          </p:cNvSpPr>
          <p:nvPr/>
        </p:nvSpPr>
        <p:spPr bwMode="auto">
          <a:xfrm>
            <a:off x="753098" y="3586243"/>
            <a:ext cx="562946"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000" dirty="0">
                <a:solidFill>
                  <a:prstClr val="black"/>
                </a:solidFill>
                <a:latin typeface="Calibri"/>
                <a:cs typeface="Arial" pitchFamily="34" charset="0"/>
              </a:rPr>
              <a:t>Holster</a:t>
            </a:r>
          </a:p>
        </p:txBody>
      </p:sp>
      <p:sp>
        <p:nvSpPr>
          <p:cNvPr id="17" name="TextBox 17"/>
          <p:cNvSpPr txBox="1">
            <a:spLocks noChangeArrowheads="1"/>
          </p:cNvSpPr>
          <p:nvPr/>
        </p:nvSpPr>
        <p:spPr bwMode="auto">
          <a:xfrm>
            <a:off x="644017" y="1338951"/>
            <a:ext cx="966903"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000" dirty="0">
                <a:solidFill>
                  <a:prstClr val="black"/>
                </a:solidFill>
                <a:latin typeface="Calibri"/>
                <a:cs typeface="Arial" pitchFamily="34" charset="0"/>
              </a:rPr>
              <a:t>3” RAM Mount</a:t>
            </a:r>
          </a:p>
        </p:txBody>
      </p:sp>
      <p:sp>
        <p:nvSpPr>
          <p:cNvPr id="18" name="TextBox 18"/>
          <p:cNvSpPr txBox="1">
            <a:spLocks noChangeArrowheads="1"/>
          </p:cNvSpPr>
          <p:nvPr/>
        </p:nvSpPr>
        <p:spPr bwMode="auto">
          <a:xfrm>
            <a:off x="2979405" y="649143"/>
            <a:ext cx="2180532"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000" dirty="0">
                <a:solidFill>
                  <a:prstClr val="black"/>
                </a:solidFill>
                <a:latin typeface="Calibri"/>
                <a:cs typeface="Arial" pitchFamily="34" charset="0"/>
              </a:rPr>
              <a:t>Power I/O Cable *</a:t>
            </a:r>
          </a:p>
        </p:txBody>
      </p:sp>
      <p:sp>
        <p:nvSpPr>
          <p:cNvPr id="8" name="TextBox 15">
            <a:extLst>
              <a:ext uri="{FF2B5EF4-FFF2-40B4-BE49-F238E27FC236}">
                <a16:creationId xmlns:a16="http://schemas.microsoft.com/office/drawing/2014/main" id="{B6A366AB-F0C4-473C-BE60-9A3E35514889}"/>
              </a:ext>
            </a:extLst>
          </p:cNvPr>
          <p:cNvSpPr txBox="1">
            <a:spLocks noChangeArrowheads="1"/>
          </p:cNvSpPr>
          <p:nvPr/>
        </p:nvSpPr>
        <p:spPr bwMode="auto">
          <a:xfrm>
            <a:off x="2434821" y="4897293"/>
            <a:ext cx="2992520"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000" dirty="0">
                <a:solidFill>
                  <a:prstClr val="black"/>
                </a:solidFill>
                <a:latin typeface="Calibri"/>
                <a:cs typeface="Arial" pitchFamily="34" charset="0"/>
              </a:rPr>
              <a:t>* Different cables may be required for your vehicle.</a:t>
            </a:r>
          </a:p>
        </p:txBody>
      </p:sp>
    </p:spTree>
    <p:extLst>
      <p:ext uri="{BB962C8B-B14F-4D97-AF65-F5344CB8AC3E}">
        <p14:creationId xmlns:p14="http://schemas.microsoft.com/office/powerpoint/2010/main" val="397206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Stopped vs. Moving</a:t>
            </a:r>
          </a:p>
        </p:txBody>
      </p:sp>
      <p:sp>
        <p:nvSpPr>
          <p:cNvPr id="3" name="Content Placeholder 2"/>
          <p:cNvSpPr>
            <a:spLocks noGrp="1"/>
          </p:cNvSpPr>
          <p:nvPr>
            <p:ph idx="1"/>
          </p:nvPr>
        </p:nvSpPr>
        <p:spPr/>
        <p:txBody>
          <a:bodyPr/>
          <a:lstStyle/>
          <a:p>
            <a:r>
              <a:rPr lang="en-US" sz="1800" dirty="0">
                <a:latin typeface="Arial" panose="020B0604020202020204" pitchFamily="34" charset="0"/>
                <a:cs typeface="Arial" panose="020B0604020202020204" pitchFamily="34" charset="0"/>
              </a:rPr>
              <a:t>While stopped in a safe location:</a:t>
            </a:r>
          </a:p>
          <a:p>
            <a:pPr lvl="1"/>
            <a:r>
              <a:rPr lang="en-US" sz="1600" dirty="0"/>
              <a:t>Tap icons on the Home screens to </a:t>
            </a:r>
            <a:r>
              <a:rPr lang="en-US" sz="1600" dirty="0">
                <a:latin typeface="Arial" panose="020B0604020202020204" pitchFamily="34" charset="0"/>
                <a:cs typeface="Arial" panose="020B0604020202020204" pitchFamily="34" charset="0"/>
              </a:rPr>
              <a:t>use application that are enabled on the </a:t>
            </a:r>
            <a:r>
              <a:rPr lang="en-US" sz="1600" dirty="0"/>
              <a:t>IVG</a:t>
            </a:r>
            <a:endParaRPr lang="en-US" sz="16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While moving, IVG </a:t>
            </a:r>
            <a:r>
              <a:rPr lang="en-US" sz="1800" dirty="0"/>
              <a:t>functions are </a:t>
            </a:r>
            <a:r>
              <a:rPr lang="en-US" sz="1800" dirty="0">
                <a:latin typeface="Arial" panose="020B0604020202020204" pitchFamily="34" charset="0"/>
                <a:cs typeface="Arial" panose="020B0604020202020204" pitchFamily="34" charset="0"/>
              </a:rPr>
              <a:t>limited to:</a:t>
            </a:r>
          </a:p>
          <a:p>
            <a:pPr lvl="1"/>
            <a:r>
              <a:rPr lang="en-US" sz="1600" dirty="0">
                <a:latin typeface="Arial" panose="020B0604020202020204" pitchFamily="34" charset="0"/>
                <a:cs typeface="Arial" panose="020B0604020202020204" pitchFamily="34" charset="0"/>
              </a:rPr>
              <a:t>Messaging via text-to-speech</a:t>
            </a:r>
          </a:p>
          <a:p>
            <a:pPr lvl="1"/>
            <a:r>
              <a:rPr lang="en-US" sz="1600" dirty="0">
                <a:latin typeface="Arial" panose="020B0604020202020204" pitchFamily="34" charset="0"/>
                <a:cs typeface="Arial" panose="020B0604020202020204" pitchFamily="34" charset="0"/>
              </a:rPr>
              <a:t>Hours of Service </a:t>
            </a:r>
            <a:r>
              <a:rPr lang="en-US" sz="1600" dirty="0"/>
              <a:t>available hours display on-screen and may be read aloud through the Intelligent Voice Interface</a:t>
            </a:r>
          </a:p>
          <a:p>
            <a:pPr lvl="1"/>
            <a:r>
              <a:rPr lang="en-US" sz="1600" dirty="0"/>
              <a:t>Navigation displays a map and announces aloud the n</a:t>
            </a:r>
            <a:r>
              <a:rPr lang="en-US" sz="1600" dirty="0">
                <a:latin typeface="Arial" panose="020B0604020202020204" pitchFamily="34" charset="0"/>
                <a:cs typeface="Arial" panose="020B0604020202020204" pitchFamily="34" charset="0"/>
              </a:rPr>
              <a:t>ext turn</a:t>
            </a:r>
          </a:p>
        </p:txBody>
      </p:sp>
      <p:sp>
        <p:nvSpPr>
          <p:cNvPr id="4" name="Action Button: Information 3">
            <a:hlinkClick r:id="" action="ppaction://noaction" highlightClick="1"/>
          </p:cNvPr>
          <p:cNvSpPr/>
          <p:nvPr/>
        </p:nvSpPr>
        <p:spPr>
          <a:xfrm>
            <a:off x="6300143" y="243586"/>
            <a:ext cx="414528" cy="414528"/>
          </a:xfrm>
          <a:prstGeom prst="actionButtonInformation">
            <a:avLst/>
          </a:prstGeom>
          <a:solidFill>
            <a:srgbClr val="FFD200"/>
          </a:solidFill>
          <a:ln w="25400" cap="flat" cmpd="sng" algn="ctr">
            <a:no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943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21" y="0"/>
            <a:ext cx="6537779" cy="731520"/>
          </a:xfrm>
        </p:spPr>
        <p:txBody>
          <a:bodyPr/>
          <a:lstStyle/>
          <a:p>
            <a:r>
              <a:rPr lang="en-US" dirty="0"/>
              <a:t>Screen Layout</a:t>
            </a:r>
          </a:p>
        </p:txBody>
      </p:sp>
      <p:grpSp>
        <p:nvGrpSpPr>
          <p:cNvPr id="34" name="Group 33">
            <a:extLst>
              <a:ext uri="{FF2B5EF4-FFF2-40B4-BE49-F238E27FC236}">
                <a16:creationId xmlns:a16="http://schemas.microsoft.com/office/drawing/2014/main" id="{A8CDFBEE-C3CF-4959-94C5-793303A4BE8B}"/>
              </a:ext>
            </a:extLst>
          </p:cNvPr>
          <p:cNvGrpSpPr/>
          <p:nvPr/>
        </p:nvGrpSpPr>
        <p:grpSpPr>
          <a:xfrm>
            <a:off x="1251275" y="1388198"/>
            <a:ext cx="4547008" cy="2668703"/>
            <a:chOff x="1251275" y="1388198"/>
            <a:chExt cx="4547008" cy="2668703"/>
          </a:xfrm>
        </p:grpSpPr>
        <p:pic>
          <p:nvPicPr>
            <p:cNvPr id="4" name="Picture 17"/>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1251275" y="1388198"/>
              <a:ext cx="4547008" cy="26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9680CB17-9264-4656-8223-4912D5CD8A5F}"/>
                </a:ext>
              </a:extLst>
            </p:cNvPr>
            <p:cNvPicPr>
              <a:picLocks noChangeAspect="1"/>
            </p:cNvPicPr>
            <p:nvPr/>
          </p:nvPicPr>
          <p:blipFill>
            <a:blip r:embed="rId4"/>
            <a:stretch>
              <a:fillRect/>
            </a:stretch>
          </p:blipFill>
          <p:spPr>
            <a:xfrm>
              <a:off x="1267604" y="1826327"/>
              <a:ext cx="4520525" cy="2227185"/>
            </a:xfrm>
            <a:prstGeom prst="rect">
              <a:avLst/>
            </a:prstGeom>
          </p:spPr>
        </p:pic>
      </p:grpSp>
      <p:grpSp>
        <p:nvGrpSpPr>
          <p:cNvPr id="7" name="Group 120"/>
          <p:cNvGrpSpPr>
            <a:grpSpLocks/>
          </p:cNvGrpSpPr>
          <p:nvPr/>
        </p:nvGrpSpPr>
        <p:grpSpPr bwMode="auto">
          <a:xfrm>
            <a:off x="450555" y="746117"/>
            <a:ext cx="2110952" cy="745588"/>
            <a:chOff x="386123" y="1216155"/>
            <a:chExt cx="1571626" cy="746083"/>
          </a:xfrm>
        </p:grpSpPr>
        <p:sp>
          <p:nvSpPr>
            <p:cNvPr id="8" name="Text Box 31"/>
            <p:cNvSpPr txBox="1">
              <a:spLocks noChangeArrowheads="1"/>
            </p:cNvSpPr>
            <p:nvPr/>
          </p:nvSpPr>
          <p:spPr bwMode="auto">
            <a:xfrm>
              <a:off x="386123" y="1216155"/>
              <a:ext cx="1571626" cy="58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r>
                <a:rPr lang="en-US" altLang="en-US" sz="1100" dirty="0">
                  <a:solidFill>
                    <a:srgbClr val="6D6E71"/>
                  </a:solidFill>
                  <a:latin typeface="Calibri" pitchFamily="34" charset="0"/>
                  <a:ea typeface="ＭＳ Ｐゴシック" pitchFamily="34" charset="-128"/>
                  <a:cs typeface="Arial" pitchFamily="34" charset="0"/>
                </a:rPr>
                <a:t>Cellular and WiFi* signal strength, </a:t>
              </a:r>
              <a:r>
                <a:rPr lang="en-US" altLang="en-US" sz="1050" dirty="0">
                  <a:solidFill>
                    <a:srgbClr val="6D6E71"/>
                  </a:solidFill>
                  <a:latin typeface="Calibri" pitchFamily="34" charset="0"/>
                  <a:ea typeface="ＭＳ Ｐゴシック" pitchFamily="34" charset="-128"/>
                  <a:cs typeface="Arial" pitchFamily="34" charset="0"/>
                </a:rPr>
                <a:t>Bluetooth connection*</a:t>
              </a:r>
            </a:p>
            <a:p>
              <a:pPr defTabSz="455613" eaLnBrk="1" hangingPunct="1">
                <a:spcBef>
                  <a:spcPct val="0"/>
                </a:spcBef>
                <a:buFontTx/>
                <a:buNone/>
              </a:pPr>
              <a:endParaRPr lang="en-US" altLang="en-US" sz="1050" dirty="0">
                <a:solidFill>
                  <a:srgbClr val="6D6E71"/>
                </a:solidFill>
                <a:latin typeface="Calibri" pitchFamily="34" charset="0"/>
                <a:ea typeface="ＭＳ Ｐゴシック" pitchFamily="34" charset="-128"/>
                <a:cs typeface="Arial" pitchFamily="34" charset="0"/>
              </a:endParaRPr>
            </a:p>
          </p:txBody>
        </p:sp>
        <p:cxnSp>
          <p:nvCxnSpPr>
            <p:cNvPr id="9" name="Straight Connector 17"/>
            <p:cNvCxnSpPr>
              <a:cxnSpLocks noChangeShapeType="1"/>
            </p:cNvCxnSpPr>
            <p:nvPr/>
          </p:nvCxnSpPr>
          <p:spPr bwMode="auto">
            <a:xfrm>
              <a:off x="1171936" y="1651607"/>
              <a:ext cx="250010" cy="310631"/>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grpSp>
      <p:grpSp>
        <p:nvGrpSpPr>
          <p:cNvPr id="10" name="Group 92"/>
          <p:cNvGrpSpPr>
            <a:grpSpLocks/>
          </p:cNvGrpSpPr>
          <p:nvPr/>
        </p:nvGrpSpPr>
        <p:grpSpPr bwMode="auto">
          <a:xfrm>
            <a:off x="2646974" y="657845"/>
            <a:ext cx="1529237" cy="730353"/>
            <a:chOff x="3108942" y="1068626"/>
            <a:chExt cx="2006803" cy="730298"/>
          </a:xfrm>
        </p:grpSpPr>
        <p:sp>
          <p:nvSpPr>
            <p:cNvPr id="11" name="Text Box 34"/>
            <p:cNvSpPr txBox="1">
              <a:spLocks noChangeArrowheads="1"/>
            </p:cNvSpPr>
            <p:nvPr/>
          </p:nvSpPr>
          <p:spPr bwMode="auto">
            <a:xfrm>
              <a:off x="3108942" y="1068626"/>
              <a:ext cx="2006803" cy="4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Rule set and time until next violation</a:t>
              </a:r>
            </a:p>
          </p:txBody>
        </p:sp>
        <p:cxnSp>
          <p:nvCxnSpPr>
            <p:cNvPr id="12" name="Straight Connector 19"/>
            <p:cNvCxnSpPr>
              <a:cxnSpLocks noChangeShapeType="1"/>
              <a:stCxn id="11" idx="2"/>
              <a:endCxn id="4" idx="0"/>
            </p:cNvCxnSpPr>
            <p:nvPr/>
          </p:nvCxnSpPr>
          <p:spPr bwMode="auto">
            <a:xfrm>
              <a:off x="4112344" y="1499480"/>
              <a:ext cx="148533" cy="299444"/>
            </a:xfrm>
            <a:prstGeom prst="line">
              <a:avLst/>
            </a:prstGeom>
            <a:noFill/>
            <a:ln w="38100" algn="ctr">
              <a:solidFill>
                <a:srgbClr val="FF9900"/>
              </a:solidFill>
              <a:round/>
              <a:headEnd/>
              <a:tailEnd/>
            </a:ln>
            <a:extLst>
              <a:ext uri="{909E8E84-426E-40DD-AFC4-6F175D3DCCD1}">
                <a14:hiddenFill xmlns:a14="http://schemas.microsoft.com/office/drawing/2010/main">
                  <a:noFill/>
                </a14:hiddenFill>
              </a:ext>
            </a:extLst>
          </p:spPr>
        </p:cxnSp>
      </p:grpSp>
      <p:sp>
        <p:nvSpPr>
          <p:cNvPr id="13" name="Text Box 34"/>
          <p:cNvSpPr txBox="1">
            <a:spLocks noChangeArrowheads="1"/>
          </p:cNvSpPr>
          <p:nvPr/>
        </p:nvSpPr>
        <p:spPr bwMode="auto">
          <a:xfrm>
            <a:off x="575051" y="4035975"/>
            <a:ext cx="1091167" cy="4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Return to Home screen</a:t>
            </a:r>
          </a:p>
        </p:txBody>
      </p:sp>
      <p:cxnSp>
        <p:nvCxnSpPr>
          <p:cNvPr id="14" name="Straight Connector 17"/>
          <p:cNvCxnSpPr>
            <a:cxnSpLocks noChangeShapeType="1"/>
          </p:cNvCxnSpPr>
          <p:nvPr/>
        </p:nvCxnSpPr>
        <p:spPr bwMode="auto">
          <a:xfrm flipV="1">
            <a:off x="1029724" y="3877027"/>
            <a:ext cx="345375" cy="271882"/>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grpSp>
        <p:nvGrpSpPr>
          <p:cNvPr id="15" name="Group 99"/>
          <p:cNvGrpSpPr>
            <a:grpSpLocks/>
          </p:cNvGrpSpPr>
          <p:nvPr/>
        </p:nvGrpSpPr>
        <p:grpSpPr bwMode="auto">
          <a:xfrm>
            <a:off x="1255830" y="3978655"/>
            <a:ext cx="1696093" cy="730603"/>
            <a:chOff x="1546065" y="5069205"/>
            <a:chExt cx="2225779" cy="730671"/>
          </a:xfrm>
        </p:grpSpPr>
        <p:sp>
          <p:nvSpPr>
            <p:cNvPr id="16" name="Text Box 34"/>
            <p:cNvSpPr txBox="1">
              <a:spLocks noChangeArrowheads="1"/>
            </p:cNvSpPr>
            <p:nvPr/>
          </p:nvSpPr>
          <p:spPr bwMode="auto">
            <a:xfrm>
              <a:off x="1546065" y="5538242"/>
              <a:ext cx="2225779" cy="26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Virtual Keyboard</a:t>
              </a:r>
              <a:endParaRPr lang="en-US" altLang="en-US" sz="1050" dirty="0">
                <a:solidFill>
                  <a:srgbClr val="6D6E71"/>
                </a:solidFill>
                <a:latin typeface="Calibri" pitchFamily="34" charset="0"/>
                <a:ea typeface="ＭＳ Ｐゴシック" pitchFamily="34" charset="-128"/>
                <a:cs typeface="Arial" pitchFamily="34" charset="0"/>
              </a:endParaRPr>
            </a:p>
          </p:txBody>
        </p:sp>
        <p:cxnSp>
          <p:nvCxnSpPr>
            <p:cNvPr id="17" name="Straight Connector 17"/>
            <p:cNvCxnSpPr>
              <a:cxnSpLocks noChangeShapeType="1"/>
            </p:cNvCxnSpPr>
            <p:nvPr/>
          </p:nvCxnSpPr>
          <p:spPr bwMode="auto">
            <a:xfrm flipV="1">
              <a:off x="2084616" y="5069205"/>
              <a:ext cx="230463" cy="488238"/>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grpSp>
      <p:grpSp>
        <p:nvGrpSpPr>
          <p:cNvPr id="18" name="Group 98"/>
          <p:cNvGrpSpPr>
            <a:grpSpLocks/>
          </p:cNvGrpSpPr>
          <p:nvPr/>
        </p:nvGrpSpPr>
        <p:grpSpPr bwMode="auto">
          <a:xfrm>
            <a:off x="2348324" y="3978672"/>
            <a:ext cx="1493089" cy="431848"/>
            <a:chOff x="2761658" y="4453679"/>
            <a:chExt cx="1959363" cy="431924"/>
          </a:xfrm>
        </p:grpSpPr>
        <p:sp>
          <p:nvSpPr>
            <p:cNvPr id="19" name="Text Box 34"/>
            <p:cNvSpPr txBox="1">
              <a:spLocks noChangeArrowheads="1"/>
            </p:cNvSpPr>
            <p:nvPr/>
          </p:nvSpPr>
          <p:spPr bwMode="auto">
            <a:xfrm>
              <a:off x="3025570" y="4623947"/>
              <a:ext cx="1695451" cy="2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Support</a:t>
              </a:r>
              <a:endParaRPr lang="en-US" altLang="en-US" sz="1050" dirty="0">
                <a:solidFill>
                  <a:srgbClr val="6D6E71"/>
                </a:solidFill>
                <a:latin typeface="Calibri" pitchFamily="34" charset="0"/>
                <a:ea typeface="ＭＳ Ｐゴシック" pitchFamily="34" charset="-128"/>
                <a:cs typeface="Arial" pitchFamily="34" charset="0"/>
              </a:endParaRPr>
            </a:p>
          </p:txBody>
        </p:sp>
        <p:cxnSp>
          <p:nvCxnSpPr>
            <p:cNvPr id="20" name="Straight Connector 17"/>
            <p:cNvCxnSpPr>
              <a:cxnSpLocks noChangeShapeType="1"/>
            </p:cNvCxnSpPr>
            <p:nvPr/>
          </p:nvCxnSpPr>
          <p:spPr bwMode="auto">
            <a:xfrm flipH="1" flipV="1">
              <a:off x="2761658" y="4453679"/>
              <a:ext cx="263912" cy="270640"/>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grpSp>
      <p:grpSp>
        <p:nvGrpSpPr>
          <p:cNvPr id="21" name="Group 96"/>
          <p:cNvGrpSpPr>
            <a:grpSpLocks/>
          </p:cNvGrpSpPr>
          <p:nvPr/>
        </p:nvGrpSpPr>
        <p:grpSpPr bwMode="auto">
          <a:xfrm>
            <a:off x="5760922" y="2524711"/>
            <a:ext cx="1044871" cy="261610"/>
            <a:chOff x="5960969" y="3019083"/>
            <a:chExt cx="1371174" cy="261497"/>
          </a:xfrm>
        </p:grpSpPr>
        <p:sp>
          <p:nvSpPr>
            <p:cNvPr id="22" name="Text Box 34"/>
            <p:cNvSpPr txBox="1">
              <a:spLocks noChangeArrowheads="1"/>
            </p:cNvSpPr>
            <p:nvPr/>
          </p:nvSpPr>
          <p:spPr bwMode="auto">
            <a:xfrm>
              <a:off x="6192276" y="3019083"/>
              <a:ext cx="1139867" cy="26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Next screen</a:t>
              </a:r>
            </a:p>
          </p:txBody>
        </p:sp>
        <p:cxnSp>
          <p:nvCxnSpPr>
            <p:cNvPr id="23" name="Straight Connector 17"/>
            <p:cNvCxnSpPr>
              <a:cxnSpLocks noChangeShapeType="1"/>
              <a:stCxn id="22" idx="1"/>
            </p:cNvCxnSpPr>
            <p:nvPr/>
          </p:nvCxnSpPr>
          <p:spPr bwMode="auto">
            <a:xfrm flipH="1">
              <a:off x="5960969" y="3149832"/>
              <a:ext cx="231307" cy="19791"/>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grpSp>
      <p:sp>
        <p:nvSpPr>
          <p:cNvPr id="24" name="Text Box 34"/>
          <p:cNvSpPr txBox="1">
            <a:spLocks noChangeArrowheads="1"/>
          </p:cNvSpPr>
          <p:nvPr/>
        </p:nvSpPr>
        <p:spPr bwMode="auto">
          <a:xfrm>
            <a:off x="5568216" y="809167"/>
            <a:ext cx="1334180"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algn="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Alert waiting</a:t>
            </a:r>
          </a:p>
        </p:txBody>
      </p:sp>
      <p:cxnSp>
        <p:nvCxnSpPr>
          <p:cNvPr id="25" name="Straight Connector 17"/>
          <p:cNvCxnSpPr>
            <a:cxnSpLocks noChangeShapeType="1"/>
          </p:cNvCxnSpPr>
          <p:nvPr/>
        </p:nvCxnSpPr>
        <p:spPr bwMode="auto">
          <a:xfrm flipV="1">
            <a:off x="5250180" y="1029432"/>
            <a:ext cx="692391" cy="399763"/>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sp>
        <p:nvSpPr>
          <p:cNvPr id="27" name="Text Box 34"/>
          <p:cNvSpPr txBox="1">
            <a:spLocks noChangeArrowheads="1"/>
          </p:cNvSpPr>
          <p:nvPr/>
        </p:nvSpPr>
        <p:spPr bwMode="auto">
          <a:xfrm>
            <a:off x="4605520" y="731520"/>
            <a:ext cx="14467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algn="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Volume on/off toggle</a:t>
            </a:r>
          </a:p>
        </p:txBody>
      </p:sp>
      <p:cxnSp>
        <p:nvCxnSpPr>
          <p:cNvPr id="28" name="Straight Connector 17"/>
          <p:cNvCxnSpPr>
            <a:cxnSpLocks noChangeShapeType="1"/>
            <a:endCxn id="27" idx="2"/>
          </p:cNvCxnSpPr>
          <p:nvPr/>
        </p:nvCxnSpPr>
        <p:spPr bwMode="auto">
          <a:xfrm flipV="1">
            <a:off x="4890395" y="993130"/>
            <a:ext cx="438520" cy="426033"/>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sp>
        <p:nvSpPr>
          <p:cNvPr id="29" name="Rectangle 10"/>
          <p:cNvSpPr>
            <a:spLocks noChangeArrowheads="1"/>
          </p:cNvSpPr>
          <p:nvPr/>
        </p:nvSpPr>
        <p:spPr bwMode="auto">
          <a:xfrm>
            <a:off x="1572600" y="1883887"/>
            <a:ext cx="3962363" cy="164612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050">
              <a:solidFill>
                <a:srgbClr val="6D6E71"/>
              </a:solidFill>
              <a:latin typeface="Calibri" pitchFamily="34" charset="0"/>
              <a:cs typeface="Arial" pitchFamily="34" charset="0"/>
            </a:endParaRPr>
          </a:p>
        </p:txBody>
      </p:sp>
      <p:cxnSp>
        <p:nvCxnSpPr>
          <p:cNvPr id="30" name="Straight Connector 17"/>
          <p:cNvCxnSpPr>
            <a:cxnSpLocks noChangeShapeType="1"/>
            <a:endCxn id="29" idx="2"/>
          </p:cNvCxnSpPr>
          <p:nvPr/>
        </p:nvCxnSpPr>
        <p:spPr bwMode="auto">
          <a:xfrm flipH="1" flipV="1">
            <a:off x="3553782" y="3530009"/>
            <a:ext cx="474706" cy="719254"/>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sp>
        <p:nvSpPr>
          <p:cNvPr id="44" name="Text Box 34"/>
          <p:cNvSpPr txBox="1">
            <a:spLocks noChangeArrowheads="1"/>
          </p:cNvSpPr>
          <p:nvPr/>
        </p:nvSpPr>
        <p:spPr bwMode="auto">
          <a:xfrm>
            <a:off x="3659519" y="4263185"/>
            <a:ext cx="2480236"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Tap active button to open an application</a:t>
            </a:r>
          </a:p>
        </p:txBody>
      </p:sp>
      <p:grpSp>
        <p:nvGrpSpPr>
          <p:cNvPr id="45" name="Group 95"/>
          <p:cNvGrpSpPr>
            <a:grpSpLocks/>
          </p:cNvGrpSpPr>
          <p:nvPr/>
        </p:nvGrpSpPr>
        <p:grpSpPr bwMode="auto">
          <a:xfrm>
            <a:off x="5728097" y="1585683"/>
            <a:ext cx="1324087" cy="531862"/>
            <a:chOff x="7781814" y="1985734"/>
            <a:chExt cx="1324086" cy="531942"/>
          </a:xfrm>
        </p:grpSpPr>
        <p:sp>
          <p:nvSpPr>
            <p:cNvPr id="46" name="Text Box 34"/>
            <p:cNvSpPr txBox="1">
              <a:spLocks noChangeArrowheads="1"/>
            </p:cNvSpPr>
            <p:nvPr/>
          </p:nvSpPr>
          <p:spPr bwMode="auto">
            <a:xfrm>
              <a:off x="7820025" y="2256026"/>
              <a:ext cx="1285875" cy="26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Message waiting</a:t>
              </a:r>
            </a:p>
          </p:txBody>
        </p:sp>
        <p:cxnSp>
          <p:nvCxnSpPr>
            <p:cNvPr id="47" name="Straight Connector 17"/>
            <p:cNvCxnSpPr>
              <a:cxnSpLocks noChangeShapeType="1"/>
            </p:cNvCxnSpPr>
            <p:nvPr/>
          </p:nvCxnSpPr>
          <p:spPr bwMode="auto">
            <a:xfrm flipH="1" flipV="1">
              <a:off x="7781814" y="1985734"/>
              <a:ext cx="411658" cy="298250"/>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grpSp>
      <p:sp>
        <p:nvSpPr>
          <p:cNvPr id="3" name="TextBox 2"/>
          <p:cNvSpPr txBox="1"/>
          <p:nvPr/>
        </p:nvSpPr>
        <p:spPr>
          <a:xfrm>
            <a:off x="3798886" y="29300"/>
            <a:ext cx="3006906" cy="430887"/>
          </a:xfrm>
          <a:prstGeom prst="rect">
            <a:avLst/>
          </a:prstGeom>
          <a:noFill/>
        </p:spPr>
        <p:txBody>
          <a:bodyPr wrap="square" rtlCol="0">
            <a:spAutoFit/>
          </a:bodyPr>
          <a:lstStyle/>
          <a:p>
            <a:pPr algn="r"/>
            <a:r>
              <a:rPr lang="en-US" sz="1100" dirty="0">
                <a:solidFill>
                  <a:schemeClr val="accent4"/>
                </a:solidFill>
              </a:rPr>
              <a:t>* These signal indicators only appear on the device when supported (future release)</a:t>
            </a:r>
          </a:p>
        </p:txBody>
      </p:sp>
      <p:sp>
        <p:nvSpPr>
          <p:cNvPr id="38" name="Text Box 34"/>
          <p:cNvSpPr txBox="1">
            <a:spLocks noChangeArrowheads="1"/>
          </p:cNvSpPr>
          <p:nvPr/>
        </p:nvSpPr>
        <p:spPr bwMode="auto">
          <a:xfrm>
            <a:off x="3692751" y="886018"/>
            <a:ext cx="12788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algn="r" defTabSz="455613" eaLnBrk="1" hangingPunct="1">
              <a:spcBef>
                <a:spcPct val="0"/>
              </a:spcBef>
              <a:buFontTx/>
              <a:buNone/>
            </a:pPr>
            <a:r>
              <a:rPr lang="en-US" sz="1100" dirty="0">
                <a:solidFill>
                  <a:srgbClr val="6D6E71"/>
                </a:solidFill>
                <a:latin typeface="Calibri" pitchFamily="34" charset="0"/>
                <a:ea typeface="ＭＳ Ｐゴシック" pitchFamily="34" charset="-128"/>
                <a:cs typeface="Arial" pitchFamily="34" charset="0"/>
              </a:rPr>
              <a:t>Intelligent Voice Interface</a:t>
            </a:r>
            <a:endParaRPr lang="en-US" altLang="en-US" sz="1100" dirty="0">
              <a:solidFill>
                <a:srgbClr val="6D6E71"/>
              </a:solidFill>
              <a:latin typeface="Calibri" pitchFamily="34" charset="0"/>
              <a:ea typeface="ＭＳ Ｐゴシック" pitchFamily="34" charset="-128"/>
              <a:cs typeface="Arial" pitchFamily="34" charset="0"/>
            </a:endParaRPr>
          </a:p>
        </p:txBody>
      </p:sp>
      <p:cxnSp>
        <p:nvCxnSpPr>
          <p:cNvPr id="39" name="Straight Connector 17"/>
          <p:cNvCxnSpPr>
            <a:cxnSpLocks noChangeShapeType="1"/>
          </p:cNvCxnSpPr>
          <p:nvPr/>
        </p:nvCxnSpPr>
        <p:spPr bwMode="auto">
          <a:xfrm flipH="1" flipV="1">
            <a:off x="4446494" y="1299595"/>
            <a:ext cx="159027" cy="192110"/>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sp>
        <p:nvSpPr>
          <p:cNvPr id="41" name="Text Box 34">
            <a:extLst>
              <a:ext uri="{FF2B5EF4-FFF2-40B4-BE49-F238E27FC236}">
                <a16:creationId xmlns:a16="http://schemas.microsoft.com/office/drawing/2014/main" id="{4AD52981-2D7C-4001-9525-3ADD9C96763D}"/>
              </a:ext>
            </a:extLst>
          </p:cNvPr>
          <p:cNvSpPr txBox="1">
            <a:spLocks noChangeArrowheads="1"/>
          </p:cNvSpPr>
          <p:nvPr/>
        </p:nvSpPr>
        <p:spPr bwMode="auto">
          <a:xfrm>
            <a:off x="383652" y="2474758"/>
            <a:ext cx="902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r>
              <a:rPr lang="en-US" altLang="en-US" sz="1100" dirty="0">
                <a:solidFill>
                  <a:srgbClr val="6D6E71"/>
                </a:solidFill>
                <a:latin typeface="Calibri" pitchFamily="34" charset="0"/>
                <a:ea typeface="ＭＳ Ｐゴシック" pitchFamily="34" charset="-128"/>
                <a:cs typeface="Arial" pitchFamily="34" charset="0"/>
              </a:rPr>
              <a:t>Previous screen</a:t>
            </a:r>
          </a:p>
        </p:txBody>
      </p:sp>
      <p:cxnSp>
        <p:nvCxnSpPr>
          <p:cNvPr id="42" name="Straight Connector 17">
            <a:extLst>
              <a:ext uri="{FF2B5EF4-FFF2-40B4-BE49-F238E27FC236}">
                <a16:creationId xmlns:a16="http://schemas.microsoft.com/office/drawing/2014/main" id="{C2361F8E-E2A4-43A2-8E6A-5B1A2A370F91}"/>
              </a:ext>
            </a:extLst>
          </p:cNvPr>
          <p:cNvCxnSpPr>
            <a:cxnSpLocks noChangeShapeType="1"/>
          </p:cNvCxnSpPr>
          <p:nvPr/>
        </p:nvCxnSpPr>
        <p:spPr bwMode="auto">
          <a:xfrm flipV="1">
            <a:off x="1018405" y="2667121"/>
            <a:ext cx="301029" cy="21377"/>
          </a:xfrm>
          <a:prstGeom prst="line">
            <a:avLst/>
          </a:prstGeom>
          <a:noFill/>
          <a:ln w="38100">
            <a:solidFill>
              <a:srgbClr val="FF9900"/>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2976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Home Screen</a:t>
            </a:r>
          </a:p>
        </p:txBody>
      </p:sp>
      <p:pic>
        <p:nvPicPr>
          <p:cNvPr id="4" name="Picture 14"/>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720483" y="749873"/>
            <a:ext cx="3512551" cy="20615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DA17D5A-BC43-4029-8452-7EDE020DE487}"/>
              </a:ext>
            </a:extLst>
          </p:cNvPr>
          <p:cNvGrpSpPr/>
          <p:nvPr/>
        </p:nvGrpSpPr>
        <p:grpSpPr>
          <a:xfrm>
            <a:off x="2737316" y="2366659"/>
            <a:ext cx="3626337" cy="2128348"/>
            <a:chOff x="3515238" y="751329"/>
            <a:chExt cx="2977976" cy="1747816"/>
          </a:xfrm>
        </p:grpSpPr>
        <p:pic>
          <p:nvPicPr>
            <p:cNvPr id="5" name="Picture 15"/>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3515238" y="751329"/>
              <a:ext cx="2977976" cy="174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1BBFDC1-C35A-4AD2-9446-E78AD71271E1}"/>
                </a:ext>
              </a:extLst>
            </p:cNvPr>
            <p:cNvPicPr>
              <a:picLocks noChangeAspect="1"/>
            </p:cNvPicPr>
            <p:nvPr/>
          </p:nvPicPr>
          <p:blipFill>
            <a:blip r:embed="rId5"/>
            <a:stretch>
              <a:fillRect/>
            </a:stretch>
          </p:blipFill>
          <p:spPr>
            <a:xfrm>
              <a:off x="3515238" y="1031225"/>
              <a:ext cx="2972144" cy="1464325"/>
            </a:xfrm>
            <a:prstGeom prst="rect">
              <a:avLst/>
            </a:prstGeom>
          </p:spPr>
        </p:pic>
      </p:grpSp>
    </p:spTree>
    <p:extLst>
      <p:ext uri="{BB962C8B-B14F-4D97-AF65-F5344CB8AC3E}">
        <p14:creationId xmlns:p14="http://schemas.microsoft.com/office/powerpoint/2010/main" val="210844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Using the </a:t>
            </a:r>
            <a:r>
              <a:rPr lang="en-US" dirty="0"/>
              <a:t>IVG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220" y="743204"/>
            <a:ext cx="3105264" cy="3840988"/>
          </a:xfrm>
        </p:spPr>
        <p:txBody>
          <a:bodyPr/>
          <a:lstStyle/>
          <a:p>
            <a:r>
              <a:rPr lang="en-US" dirty="0"/>
              <a:t>You may use applications to e</a:t>
            </a:r>
            <a:r>
              <a:rPr lang="en-US" dirty="0">
                <a:latin typeface="Arial" panose="020B0604020202020204" pitchFamily="34" charset="0"/>
                <a:cs typeface="Arial" panose="020B0604020202020204" pitchFamily="34" charset="0"/>
              </a:rPr>
              <a:t>xchange information with your back office.</a:t>
            </a:r>
          </a:p>
          <a:p>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 the virtual keyboard when stopped in a safe location</a:t>
            </a:r>
            <a:r>
              <a:rPr lang="en-US" dirty="0"/>
              <a:t>.</a:t>
            </a:r>
            <a:endParaRPr lang="en-US" dirty="0">
              <a:latin typeface="Arial" panose="020B0604020202020204" pitchFamily="34" charset="0"/>
              <a:cs typeface="Arial" panose="020B0604020202020204" pitchFamily="34" charset="0"/>
            </a:endParaRPr>
          </a:p>
          <a:p>
            <a:r>
              <a:rPr lang="en-US" dirty="0"/>
              <a:t>After you log in, unlicensed applications are greyed out/have a muted appearance.</a:t>
            </a:r>
            <a:endParaRPr lang="en-US" dirty="0">
              <a:latin typeface="Arial" panose="020B0604020202020204" pitchFamily="34" charset="0"/>
              <a:cs typeface="Arial" panose="020B0604020202020204" pitchFamily="34" charset="0"/>
            </a:endParaRPr>
          </a:p>
        </p:txBody>
      </p:sp>
      <p:pic>
        <p:nvPicPr>
          <p:cNvPr id="5" name="Picture 16"/>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3505200" y="2649403"/>
            <a:ext cx="2976398" cy="17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3715490" y="2212870"/>
            <a:ext cx="312801" cy="24179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05201" y="2649403"/>
            <a:ext cx="2976398" cy="1746889"/>
          </a:xfrm>
          <a:prstGeom prst="rect">
            <a:avLst/>
          </a:prstGeom>
        </p:spPr>
      </p:pic>
      <p:pic>
        <p:nvPicPr>
          <p:cNvPr id="11" name="Picture 10">
            <a:extLst>
              <a:ext uri="{FF2B5EF4-FFF2-40B4-BE49-F238E27FC236}">
                <a16:creationId xmlns:a16="http://schemas.microsoft.com/office/drawing/2014/main" id="{CEAC62EA-1F0E-45E1-85F5-9A35340DE2ED}"/>
              </a:ext>
            </a:extLst>
          </p:cNvPr>
          <p:cNvPicPr>
            <a:picLocks noChangeAspect="1"/>
          </p:cNvPicPr>
          <p:nvPr/>
        </p:nvPicPr>
        <p:blipFill>
          <a:blip r:embed="rId5"/>
          <a:stretch>
            <a:fillRect/>
          </a:stretch>
        </p:blipFill>
        <p:spPr>
          <a:xfrm>
            <a:off x="3511942" y="2659500"/>
            <a:ext cx="2962914" cy="1734883"/>
          </a:xfrm>
          <a:prstGeom prst="rect">
            <a:avLst/>
          </a:prstGeom>
        </p:spPr>
      </p:pic>
      <p:grpSp>
        <p:nvGrpSpPr>
          <p:cNvPr id="13" name="Group 12">
            <a:extLst>
              <a:ext uri="{FF2B5EF4-FFF2-40B4-BE49-F238E27FC236}">
                <a16:creationId xmlns:a16="http://schemas.microsoft.com/office/drawing/2014/main" id="{2F92B375-6D4A-400B-818B-F54C61A586B3}"/>
              </a:ext>
            </a:extLst>
          </p:cNvPr>
          <p:cNvGrpSpPr/>
          <p:nvPr/>
        </p:nvGrpSpPr>
        <p:grpSpPr>
          <a:xfrm>
            <a:off x="3515238" y="751329"/>
            <a:ext cx="2977976" cy="1747816"/>
            <a:chOff x="3515238" y="751329"/>
            <a:chExt cx="2977976" cy="1747816"/>
          </a:xfrm>
        </p:grpSpPr>
        <p:pic>
          <p:nvPicPr>
            <p:cNvPr id="7" name="Picture 15"/>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3515238" y="751329"/>
              <a:ext cx="2977976" cy="174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5A79A9E-8784-4879-A53C-3E28D193EF6A}"/>
                </a:ext>
              </a:extLst>
            </p:cNvPr>
            <p:cNvPicPr>
              <a:picLocks noChangeAspect="1"/>
            </p:cNvPicPr>
            <p:nvPr/>
          </p:nvPicPr>
          <p:blipFill>
            <a:blip r:embed="rId7"/>
            <a:stretch>
              <a:fillRect/>
            </a:stretch>
          </p:blipFill>
          <p:spPr>
            <a:xfrm>
              <a:off x="3515238" y="1031225"/>
              <a:ext cx="2972144" cy="1464325"/>
            </a:xfrm>
            <a:prstGeom prst="rect">
              <a:avLst/>
            </a:prstGeom>
          </p:spPr>
        </p:pic>
      </p:grpSp>
    </p:spTree>
    <p:extLst>
      <p:ext uri="{BB962C8B-B14F-4D97-AF65-F5344CB8AC3E}">
        <p14:creationId xmlns:p14="http://schemas.microsoft.com/office/powerpoint/2010/main" val="49320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04444" y="2647950"/>
            <a:ext cx="2986883" cy="1753044"/>
          </a:xfrm>
          <a:prstGeom prst="rect">
            <a:avLst/>
          </a:prstGeom>
          <a:ln w="3175">
            <a:solidFill>
              <a:schemeClr val="tx1"/>
            </a:solidFill>
          </a:ln>
        </p:spPr>
      </p:pic>
      <p:sp>
        <p:nvSpPr>
          <p:cNvPr id="2" name="Title 1"/>
          <p:cNvSpPr>
            <a:spLocks noGrp="1"/>
          </p:cNvSpPr>
          <p:nvPr>
            <p:ph type="title"/>
          </p:nvPr>
        </p:nvSpPr>
        <p:spPr/>
        <p:txBody>
          <a:bodyPr/>
          <a:lstStyle/>
          <a:p>
            <a:r>
              <a:rPr lang="en-US" dirty="0"/>
              <a:t>Using the IVG</a:t>
            </a:r>
          </a:p>
        </p:txBody>
      </p:sp>
      <p:sp>
        <p:nvSpPr>
          <p:cNvPr id="3" name="Content Placeholder 2"/>
          <p:cNvSpPr>
            <a:spLocks noGrp="1"/>
          </p:cNvSpPr>
          <p:nvPr>
            <p:ph idx="1"/>
          </p:nvPr>
        </p:nvSpPr>
        <p:spPr>
          <a:xfrm>
            <a:off x="320219" y="743204"/>
            <a:ext cx="3133399" cy="3840988"/>
          </a:xfrm>
        </p:spPr>
        <p:txBody>
          <a:bodyPr/>
          <a:lstStyle/>
          <a:p>
            <a:r>
              <a:rPr lang="en-US" dirty="0"/>
              <a:t>While driving, you cannot read messages, but you can listen to them.</a:t>
            </a:r>
          </a:p>
          <a:p>
            <a:r>
              <a:rPr lang="en-US" dirty="0"/>
              <a:t>Tap Messaging, then tap the play button.</a:t>
            </a:r>
            <a:br>
              <a:rPr lang="en-US" dirty="0"/>
            </a:br>
            <a:br>
              <a:rPr lang="en-US" dirty="0"/>
            </a:br>
            <a:endParaRPr lang="en-US" dirty="0"/>
          </a:p>
          <a:p>
            <a:r>
              <a:rPr lang="en-US" dirty="0"/>
              <a:t>Use the scroll bar to select another message.</a:t>
            </a:r>
          </a:p>
          <a:p>
            <a:r>
              <a:rPr lang="en-US" dirty="0"/>
              <a:t>The play button becomes a pause button during playback. Tap it to pause and restart the playback.</a:t>
            </a:r>
          </a:p>
        </p:txBody>
      </p:sp>
      <p:grpSp>
        <p:nvGrpSpPr>
          <p:cNvPr id="5" name="Group 4">
            <a:extLst>
              <a:ext uri="{FF2B5EF4-FFF2-40B4-BE49-F238E27FC236}">
                <a16:creationId xmlns:a16="http://schemas.microsoft.com/office/drawing/2014/main" id="{9ADBD5BC-B9E0-4B79-8D51-0EE78971D4F5}"/>
              </a:ext>
            </a:extLst>
          </p:cNvPr>
          <p:cNvGrpSpPr/>
          <p:nvPr/>
        </p:nvGrpSpPr>
        <p:grpSpPr>
          <a:xfrm>
            <a:off x="3515238" y="751329"/>
            <a:ext cx="2977976" cy="1747816"/>
            <a:chOff x="3515238" y="751329"/>
            <a:chExt cx="2977976" cy="1747816"/>
          </a:xfrm>
        </p:grpSpPr>
        <p:pic>
          <p:nvPicPr>
            <p:cNvPr id="6" name="Picture 15"/>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3515238" y="751329"/>
              <a:ext cx="2977976" cy="174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94E44AE-BCCB-4213-85B0-2F53DD7C8521}"/>
                </a:ext>
              </a:extLst>
            </p:cNvPr>
            <p:cNvPicPr>
              <a:picLocks noChangeAspect="1"/>
            </p:cNvPicPr>
            <p:nvPr/>
          </p:nvPicPr>
          <p:blipFill>
            <a:blip r:embed="rId5"/>
            <a:stretch>
              <a:fillRect/>
            </a:stretch>
          </p:blipFill>
          <p:spPr>
            <a:xfrm>
              <a:off x="3515238" y="1031225"/>
              <a:ext cx="2972144" cy="1464325"/>
            </a:xfrm>
            <a:prstGeom prst="rect">
              <a:avLst/>
            </a:prstGeom>
          </p:spPr>
        </p:pic>
      </p:grpSp>
      <p:sp>
        <p:nvSpPr>
          <p:cNvPr id="7" name="Rectangle 10"/>
          <p:cNvSpPr>
            <a:spLocks noChangeArrowheads="1"/>
          </p:cNvSpPr>
          <p:nvPr/>
        </p:nvSpPr>
        <p:spPr bwMode="auto">
          <a:xfrm>
            <a:off x="3733800" y="1099162"/>
            <a:ext cx="531160" cy="50955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83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Instructor Training Checklist: IVG </a:t>
            </a:r>
            <a:r>
              <a:rPr lang="en-US" sz="2400" dirty="0" err="1">
                <a:latin typeface="Arial" panose="020B0604020202020204" pitchFamily="34" charset="0"/>
                <a:cs typeface="Arial" panose="020B0604020202020204" pitchFamily="34" charset="0"/>
              </a:rPr>
              <a:t>Overivew</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220" y="743204"/>
            <a:ext cx="3275388" cy="3840988"/>
          </a:xfrm>
        </p:spPr>
        <p:txBody>
          <a:bodyPr/>
          <a:lstStyle/>
          <a:p>
            <a:pPr marL="0" indent="0">
              <a:buNone/>
            </a:pPr>
            <a:r>
              <a:rPr lang="en-US" sz="1400" b="1" dirty="0">
                <a:latin typeface="Arial" panose="020B0604020202020204" pitchFamily="34" charset="0"/>
                <a:cs typeface="Arial" panose="020B0604020202020204" pitchFamily="34" charset="0"/>
              </a:rPr>
              <a:t>Describe </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How and what information is exchanged between driver and back office</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Hardware installed on the truck</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What you can and cannot do while moving</a:t>
            </a:r>
          </a:p>
          <a:p>
            <a:pPr lvl="1">
              <a:buFont typeface="Wingdings" panose="05000000000000000000" pitchFamily="2" charset="2"/>
              <a:buChar char="q"/>
            </a:pPr>
            <a:r>
              <a:rPr lang="en-US" sz="900" dirty="0"/>
              <a:t>H</a:t>
            </a:r>
            <a:r>
              <a:rPr lang="en-US" sz="900" dirty="0">
                <a:latin typeface="Arial" panose="020B0604020202020204" pitchFamily="34" charset="0"/>
                <a:cs typeface="Arial" panose="020B0604020202020204" pitchFamily="34" charset="0"/>
              </a:rPr>
              <a:t>ow that’s different when team-driving</a:t>
            </a:r>
          </a:p>
          <a:p>
            <a:pPr marL="0" indent="0">
              <a:buNone/>
            </a:pPr>
            <a:endParaRPr lang="en-US" sz="1100" b="1" dirty="0"/>
          </a:p>
          <a:p>
            <a:pPr marL="0" indent="0">
              <a:buNone/>
            </a:pPr>
            <a:r>
              <a:rPr lang="en-US" sz="1400" b="1" dirty="0"/>
              <a:t>Demonstrate hardware buttons</a:t>
            </a:r>
          </a:p>
          <a:p>
            <a:pPr>
              <a:buFont typeface="Wingdings" panose="05000000000000000000" pitchFamily="2" charset="2"/>
              <a:buChar char="q"/>
            </a:pPr>
            <a:r>
              <a:rPr lang="en-US" sz="1100" dirty="0"/>
              <a:t>Home button</a:t>
            </a:r>
          </a:p>
          <a:p>
            <a:pPr>
              <a:buFont typeface="Wingdings" panose="05000000000000000000" pitchFamily="2" charset="2"/>
              <a:buChar char="q"/>
            </a:pPr>
            <a:r>
              <a:rPr lang="en-US" sz="1100" dirty="0"/>
              <a:t>Adjust volume/brightness.</a:t>
            </a:r>
          </a:p>
          <a:p>
            <a:pPr>
              <a:buFont typeface="Wingdings" panose="05000000000000000000" pitchFamily="2" charset="2"/>
              <a:buChar char="q"/>
            </a:pPr>
            <a:endParaRPr lang="en-US" sz="11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27C620C5-6E5D-4404-B46C-2FB06AB56ACD}"/>
              </a:ext>
            </a:extLst>
          </p:cNvPr>
          <p:cNvSpPr txBox="1">
            <a:spLocks/>
          </p:cNvSpPr>
          <p:nvPr/>
        </p:nvSpPr>
        <p:spPr bwMode="auto">
          <a:xfrm>
            <a:off x="3595608" y="818112"/>
            <a:ext cx="2929178" cy="384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pitchFamily="34" charset="0"/>
              <a:buNone/>
            </a:pPr>
            <a:r>
              <a:rPr lang="en-US" sz="1400" b="1" dirty="0"/>
              <a:t>Demonstrate on-screen buttons/icons</a:t>
            </a:r>
          </a:p>
          <a:p>
            <a:pPr>
              <a:buFont typeface="Wingdings" panose="05000000000000000000" pitchFamily="2" charset="2"/>
              <a:buChar char="q"/>
            </a:pPr>
            <a:r>
              <a:rPr lang="en-US" sz="1300" dirty="0"/>
              <a:t>Communication method/strength</a:t>
            </a:r>
          </a:p>
          <a:p>
            <a:pPr>
              <a:buFont typeface="Wingdings" panose="05000000000000000000" pitchFamily="2" charset="2"/>
              <a:buChar char="q"/>
            </a:pPr>
            <a:r>
              <a:rPr lang="en-US" sz="1300" dirty="0"/>
              <a:t>Identify when Intelligent Voice Interface is enabled and active</a:t>
            </a:r>
          </a:p>
          <a:p>
            <a:pPr>
              <a:buFont typeface="Wingdings" panose="05000000000000000000" pitchFamily="2" charset="2"/>
              <a:buChar char="q"/>
            </a:pPr>
            <a:r>
              <a:rPr lang="en-US" sz="1300" dirty="0"/>
              <a:t>Volume</a:t>
            </a:r>
          </a:p>
          <a:p>
            <a:pPr>
              <a:buFont typeface="Wingdings" panose="05000000000000000000" pitchFamily="2" charset="2"/>
              <a:buChar char="q"/>
            </a:pPr>
            <a:r>
              <a:rPr lang="en-US" sz="1300" dirty="0"/>
              <a:t>View the alerts list</a:t>
            </a:r>
          </a:p>
          <a:p>
            <a:pPr>
              <a:buFont typeface="Wingdings" panose="05000000000000000000" pitchFamily="2" charset="2"/>
              <a:buChar char="q"/>
            </a:pPr>
            <a:r>
              <a:rPr lang="en-US" sz="1300" dirty="0"/>
              <a:t>View your list of messages</a:t>
            </a:r>
          </a:p>
          <a:p>
            <a:pPr>
              <a:buFont typeface="Wingdings" panose="05000000000000000000" pitchFamily="2" charset="2"/>
              <a:buChar char="q"/>
            </a:pPr>
            <a:r>
              <a:rPr lang="en-US" sz="1300" dirty="0"/>
              <a:t>Navigate among screens</a:t>
            </a:r>
          </a:p>
          <a:p>
            <a:pPr>
              <a:buFont typeface="Wingdings" panose="05000000000000000000" pitchFamily="2" charset="2"/>
              <a:buChar char="q"/>
            </a:pPr>
            <a:r>
              <a:rPr lang="en-US" sz="1300" dirty="0"/>
              <a:t>Return to the home screen</a:t>
            </a:r>
          </a:p>
          <a:p>
            <a:pPr>
              <a:buFont typeface="Wingdings" panose="05000000000000000000" pitchFamily="2" charset="2"/>
              <a:buChar char="q"/>
            </a:pPr>
            <a:r>
              <a:rPr lang="en-US" sz="1300" dirty="0"/>
              <a:t>Open/Use the virtual keyboard</a:t>
            </a:r>
          </a:p>
          <a:p>
            <a:pPr>
              <a:buFont typeface="Wingdings" panose="05000000000000000000" pitchFamily="2" charset="2"/>
              <a:buChar char="q"/>
            </a:pPr>
            <a:r>
              <a:rPr lang="en-US" sz="1300" dirty="0"/>
              <a:t>Open driver help</a:t>
            </a:r>
          </a:p>
          <a:p>
            <a:pPr>
              <a:buFont typeface="Wingdings" panose="05000000000000000000" pitchFamily="2" charset="2"/>
              <a:buChar char="q"/>
            </a:pPr>
            <a:r>
              <a:rPr lang="en-US" sz="1300" dirty="0"/>
              <a:t>Application buttons</a:t>
            </a:r>
          </a:p>
          <a:p>
            <a:pPr lvl="1">
              <a:buFont typeface="Wingdings" panose="05000000000000000000" pitchFamily="2" charset="2"/>
              <a:buChar char="q"/>
            </a:pPr>
            <a:r>
              <a:rPr lang="en-US" sz="1100" dirty="0"/>
              <a:t>Dimmed applications are not available</a:t>
            </a:r>
          </a:p>
        </p:txBody>
      </p:sp>
    </p:spTree>
    <p:extLst>
      <p:ext uri="{BB962C8B-B14F-4D97-AF65-F5344CB8AC3E}">
        <p14:creationId xmlns:p14="http://schemas.microsoft.com/office/powerpoint/2010/main" val="297919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Logging In and Out</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Basic Driver Applications</a:t>
            </a:r>
          </a:p>
        </p:txBody>
      </p:sp>
    </p:spTree>
    <p:extLst>
      <p:ext uri="{BB962C8B-B14F-4D97-AF65-F5344CB8AC3E}">
        <p14:creationId xmlns:p14="http://schemas.microsoft.com/office/powerpoint/2010/main" val="243084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 In and Out</a:t>
            </a:r>
          </a:p>
        </p:txBody>
      </p:sp>
      <p:sp>
        <p:nvSpPr>
          <p:cNvPr id="3" name="Content Placeholder 2"/>
          <p:cNvSpPr>
            <a:spLocks noGrp="1"/>
          </p:cNvSpPr>
          <p:nvPr>
            <p:ph idx="1"/>
          </p:nvPr>
        </p:nvSpPr>
        <p:spPr>
          <a:xfrm>
            <a:off x="320220" y="1367955"/>
            <a:ext cx="3856574" cy="2625155"/>
          </a:xfrm>
        </p:spPr>
        <p:txBody>
          <a:bodyPr/>
          <a:lstStyle/>
          <a:p>
            <a:pPr marL="0" indent="0">
              <a:buNone/>
            </a:pPr>
            <a:r>
              <a:rPr lang="en-US" dirty="0">
                <a:latin typeface="Arial" panose="020B0604020202020204" pitchFamily="34" charset="0"/>
                <a:cs typeface="Arial" panose="020B0604020202020204" pitchFamily="34" charset="0"/>
              </a:rPr>
              <a:t>You’ll learn how to:</a:t>
            </a:r>
          </a:p>
          <a:p>
            <a:pPr marL="328612" indent="-285750"/>
            <a:r>
              <a:rPr lang="en-US" dirty="0">
                <a:latin typeface="Arial" panose="020B0604020202020204" pitchFamily="34" charset="0"/>
                <a:cs typeface="Arial" panose="020B0604020202020204" pitchFamily="34" charset="0"/>
              </a:rPr>
              <a:t>Log in to the </a:t>
            </a:r>
            <a:r>
              <a:rPr lang="en-US" dirty="0"/>
              <a:t>IVG</a:t>
            </a:r>
          </a:p>
          <a:p>
            <a:pPr marL="628650" lvl="1" indent="-285750"/>
            <a:r>
              <a:rPr lang="en-US" dirty="0"/>
              <a:t>Select a duty status</a:t>
            </a:r>
            <a:endParaRPr lang="en-US" dirty="0">
              <a:latin typeface="Arial" panose="020B0604020202020204" pitchFamily="34" charset="0"/>
              <a:cs typeface="Arial" panose="020B0604020202020204" pitchFamily="34" charset="0"/>
            </a:endParaRPr>
          </a:p>
          <a:p>
            <a:pPr marL="328612" indent="-285750"/>
            <a:r>
              <a:rPr lang="en-US" dirty="0">
                <a:latin typeface="Arial" panose="020B0604020202020204" pitchFamily="34" charset="0"/>
                <a:cs typeface="Arial" panose="020B0604020202020204" pitchFamily="34" charset="0"/>
              </a:rPr>
              <a:t>Identify as driving/not driving</a:t>
            </a:r>
          </a:p>
          <a:p>
            <a:pPr marL="628650" lvl="1" indent="-285750"/>
            <a:r>
              <a:rPr lang="en-US" dirty="0"/>
              <a:t>Driving = </a:t>
            </a:r>
            <a:r>
              <a:rPr lang="en-US" dirty="0">
                <a:latin typeface="Arial" panose="020B0604020202020204" pitchFamily="34" charset="0"/>
                <a:cs typeface="Arial" panose="020B0604020202020204" pitchFamily="34" charset="0"/>
              </a:rPr>
              <a:t>Active</a:t>
            </a:r>
            <a:endParaRPr lang="en-US" dirty="0"/>
          </a:p>
          <a:p>
            <a:pPr marL="628650" lvl="1" indent="-285750"/>
            <a:r>
              <a:rPr lang="en-US" dirty="0"/>
              <a:t>Not driving = Inactive</a:t>
            </a:r>
          </a:p>
          <a:p>
            <a:pPr marL="285750" indent="-285750"/>
            <a:r>
              <a:rPr lang="en-US" dirty="0">
                <a:latin typeface="Arial" panose="020B0604020202020204" pitchFamily="34" charset="0"/>
                <a:cs typeface="Arial" panose="020B0604020202020204" pitchFamily="34" charset="0"/>
              </a:rPr>
              <a:t>Log out of the </a:t>
            </a:r>
            <a:r>
              <a:rPr lang="en-US" dirty="0"/>
              <a:t>IVG</a:t>
            </a:r>
          </a:p>
          <a:p>
            <a:pPr marL="628650" lvl="1" indent="-285750"/>
            <a:r>
              <a:rPr lang="en-US" dirty="0"/>
              <a:t>Select a duty status</a:t>
            </a:r>
          </a:p>
        </p:txBody>
      </p:sp>
      <p:grpSp>
        <p:nvGrpSpPr>
          <p:cNvPr id="6" name="Group 5">
            <a:extLst>
              <a:ext uri="{FF2B5EF4-FFF2-40B4-BE49-F238E27FC236}">
                <a16:creationId xmlns:a16="http://schemas.microsoft.com/office/drawing/2014/main" id="{CC0C030A-DEC5-4948-A714-6CBE67695A95}"/>
              </a:ext>
            </a:extLst>
          </p:cNvPr>
          <p:cNvGrpSpPr/>
          <p:nvPr/>
        </p:nvGrpSpPr>
        <p:grpSpPr>
          <a:xfrm>
            <a:off x="3549589" y="1624934"/>
            <a:ext cx="2990696" cy="1755282"/>
            <a:chOff x="3338223" y="2439572"/>
            <a:chExt cx="2990696" cy="1755282"/>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338223" y="2439572"/>
              <a:ext cx="2990696" cy="1755282"/>
            </a:xfrm>
            <a:prstGeom prst="rect">
              <a:avLst/>
            </a:prstGeom>
            <a:ln w="3175">
              <a:solidFill>
                <a:schemeClr val="tx1"/>
              </a:solidFill>
            </a:ln>
          </p:spPr>
        </p:pic>
        <p:pic>
          <p:nvPicPr>
            <p:cNvPr id="4" name="Picture 3">
              <a:extLst>
                <a:ext uri="{FF2B5EF4-FFF2-40B4-BE49-F238E27FC236}">
                  <a16:creationId xmlns:a16="http://schemas.microsoft.com/office/drawing/2014/main" id="{D99F4C4C-06CB-4D09-BEEC-B8B8E889F253}"/>
                </a:ext>
              </a:extLst>
            </p:cNvPr>
            <p:cNvPicPr>
              <a:picLocks noChangeAspect="1"/>
            </p:cNvPicPr>
            <p:nvPr/>
          </p:nvPicPr>
          <p:blipFill>
            <a:blip r:embed="rId3"/>
            <a:stretch>
              <a:fillRect/>
            </a:stretch>
          </p:blipFill>
          <p:spPr>
            <a:xfrm>
              <a:off x="3338223" y="2690727"/>
              <a:ext cx="2990696" cy="1504127"/>
            </a:xfrm>
            <a:prstGeom prst="rect">
              <a:avLst/>
            </a:prstGeom>
            <a:ln w="3175">
              <a:solidFill>
                <a:schemeClr val="tx1"/>
              </a:solidFill>
            </a:ln>
          </p:spPr>
        </p:pic>
      </p:grpSp>
      <p:sp>
        <p:nvSpPr>
          <p:cNvPr id="7" name="TextBox 6">
            <a:extLst>
              <a:ext uri="{FF2B5EF4-FFF2-40B4-BE49-F238E27FC236}">
                <a16:creationId xmlns:a16="http://schemas.microsoft.com/office/drawing/2014/main" id="{409BCD78-ED7A-4700-97E0-CF1D84B19686}"/>
              </a:ext>
            </a:extLst>
          </p:cNvPr>
          <p:cNvSpPr txBox="1"/>
          <p:nvPr/>
        </p:nvSpPr>
        <p:spPr>
          <a:xfrm>
            <a:off x="418454" y="636435"/>
            <a:ext cx="612183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Applications including Hours of Service and Navigation, need to know who’s in the cab and who’s driving. </a:t>
            </a:r>
          </a:p>
          <a:p>
            <a:endParaRPr lang="en-US" dirty="0"/>
          </a:p>
        </p:txBody>
      </p:sp>
    </p:spTree>
    <p:extLst>
      <p:ext uri="{BB962C8B-B14F-4D97-AF65-F5344CB8AC3E}">
        <p14:creationId xmlns:p14="http://schemas.microsoft.com/office/powerpoint/2010/main" val="257399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12757" y="2647950"/>
            <a:ext cx="2986127" cy="1752599"/>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 In</a:t>
            </a:r>
          </a:p>
        </p:txBody>
      </p:sp>
      <p:sp>
        <p:nvSpPr>
          <p:cNvPr id="3" name="Content Placeholder 2"/>
          <p:cNvSpPr>
            <a:spLocks noGrp="1"/>
          </p:cNvSpPr>
          <p:nvPr>
            <p:ph idx="1"/>
          </p:nvPr>
        </p:nvSpPr>
        <p:spPr>
          <a:xfrm>
            <a:off x="320219" y="743204"/>
            <a:ext cx="3184981"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Driver Login.</a:t>
            </a:r>
            <a:endParaRPr lang="en-US" dirty="0"/>
          </a:p>
          <a:p>
            <a:pPr marL="642938" lvl="1" indent="-342900">
              <a:buFont typeface="+mj-lt"/>
              <a:buAutoNum type="alphaLcParenR"/>
            </a:pPr>
            <a:r>
              <a:rPr lang="en-US" dirty="0">
                <a:latin typeface="Arial" panose="020B0604020202020204" pitchFamily="34" charset="0"/>
                <a:cs typeface="Arial" panose="020B0604020202020204" pitchFamily="34" charset="0"/>
              </a:rPr>
              <a:t>If logging in as a second driver, tap Add.</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642938" lvl="1" indent="-342900">
              <a:buFont typeface="+mj-lt"/>
              <a:buAutoNum type="alphaLcParenR"/>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Tap the Driver ID field and the virtual keyboard opens.</a:t>
            </a:r>
          </a:p>
        </p:txBody>
      </p:sp>
      <p:sp>
        <p:nvSpPr>
          <p:cNvPr id="7" name="Rectangle 10"/>
          <p:cNvSpPr>
            <a:spLocks noChangeArrowheads="1"/>
          </p:cNvSpPr>
          <p:nvPr/>
        </p:nvSpPr>
        <p:spPr bwMode="auto">
          <a:xfrm>
            <a:off x="4051728" y="2986150"/>
            <a:ext cx="1841995" cy="23918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1CE14AF-D3D4-43FF-8734-42C56B5978FC}"/>
              </a:ext>
            </a:extLst>
          </p:cNvPr>
          <p:cNvGrpSpPr/>
          <p:nvPr/>
        </p:nvGrpSpPr>
        <p:grpSpPr>
          <a:xfrm>
            <a:off x="3515238" y="751329"/>
            <a:ext cx="2977976" cy="1747816"/>
            <a:chOff x="3515238" y="751329"/>
            <a:chExt cx="2977976" cy="1747816"/>
          </a:xfrm>
        </p:grpSpPr>
        <p:pic>
          <p:nvPicPr>
            <p:cNvPr id="8" name="Picture 15"/>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3515238" y="751329"/>
              <a:ext cx="2977976" cy="174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586F89E-D6C1-4C8D-9B18-9C7E3EFECF18}"/>
                </a:ext>
              </a:extLst>
            </p:cNvPr>
            <p:cNvPicPr>
              <a:picLocks noChangeAspect="1"/>
            </p:cNvPicPr>
            <p:nvPr/>
          </p:nvPicPr>
          <p:blipFill>
            <a:blip r:embed="rId5"/>
            <a:stretch>
              <a:fillRect/>
            </a:stretch>
          </p:blipFill>
          <p:spPr>
            <a:xfrm>
              <a:off x="3515238" y="1031225"/>
              <a:ext cx="2972144" cy="1464325"/>
            </a:xfrm>
            <a:prstGeom prst="rect">
              <a:avLst/>
            </a:prstGeom>
          </p:spPr>
        </p:pic>
      </p:grpSp>
      <p:sp>
        <p:nvSpPr>
          <p:cNvPr id="6" name="Rectangle 10"/>
          <p:cNvSpPr>
            <a:spLocks noChangeArrowheads="1"/>
          </p:cNvSpPr>
          <p:nvPr/>
        </p:nvSpPr>
        <p:spPr bwMode="auto">
          <a:xfrm>
            <a:off x="5058460" y="1116948"/>
            <a:ext cx="531160" cy="50955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35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7A5321-3DBD-424D-85A7-AACD89E6C292}"/>
              </a:ext>
            </a:extLst>
          </p:cNvPr>
          <p:cNvPicPr>
            <a:picLocks noChangeAspect="1"/>
          </p:cNvPicPr>
          <p:nvPr/>
        </p:nvPicPr>
        <p:blipFill>
          <a:blip r:embed="rId3"/>
          <a:stretch>
            <a:fillRect/>
          </a:stretch>
        </p:blipFill>
        <p:spPr>
          <a:xfrm>
            <a:off x="3482720" y="719375"/>
            <a:ext cx="3014171" cy="1769059"/>
          </a:xfrm>
          <a:prstGeom prst="rect">
            <a:avLst/>
          </a:prstGeom>
        </p:spPr>
      </p:pic>
      <p:pic>
        <p:nvPicPr>
          <p:cNvPr id="4" name="Picture 3">
            <a:extLst>
              <a:ext uri="{FF2B5EF4-FFF2-40B4-BE49-F238E27FC236}">
                <a16:creationId xmlns:a16="http://schemas.microsoft.com/office/drawing/2014/main" id="{D9482B4F-C910-4FFD-AAAF-46D025AF0F18}"/>
              </a:ext>
            </a:extLst>
          </p:cNvPr>
          <p:cNvPicPr>
            <a:picLocks noChangeAspect="1"/>
          </p:cNvPicPr>
          <p:nvPr/>
        </p:nvPicPr>
        <p:blipFill>
          <a:blip r:embed="rId4"/>
          <a:stretch>
            <a:fillRect/>
          </a:stretch>
        </p:blipFill>
        <p:spPr>
          <a:xfrm>
            <a:off x="3482720" y="2614784"/>
            <a:ext cx="3001615" cy="1761690"/>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 In</a:t>
            </a:r>
          </a:p>
        </p:txBody>
      </p:sp>
      <p:sp>
        <p:nvSpPr>
          <p:cNvPr id="3" name="Content Placeholder 2"/>
          <p:cNvSpPr>
            <a:spLocks noGrp="1"/>
          </p:cNvSpPr>
          <p:nvPr>
            <p:ph idx="1"/>
          </p:nvPr>
        </p:nvSpPr>
        <p:spPr>
          <a:xfrm>
            <a:off x="320220" y="743204"/>
            <a:ext cx="3162500" cy="3840988"/>
          </a:xfrm>
        </p:spPr>
        <p:txBody>
          <a:bodyPr/>
          <a:lstStyle/>
          <a:p>
            <a:pPr marL="342900" indent="-342900">
              <a:buFont typeface="+mj-lt"/>
              <a:buAutoNum type="arabicPeriod" startAt="3"/>
            </a:pPr>
            <a:r>
              <a:rPr lang="en-US" dirty="0">
                <a:latin typeface="Arial" panose="020B0604020202020204" pitchFamily="34" charset="0"/>
                <a:cs typeface="Arial" panose="020B0604020202020204" pitchFamily="34" charset="0"/>
              </a:rPr>
              <a:t>Type your ID and password.</a:t>
            </a:r>
          </a:p>
          <a:p>
            <a:pPr marL="342900" indent="-342900">
              <a:buFont typeface="+mj-lt"/>
              <a:buAutoNum type="arabicPeriod" startAt="3"/>
            </a:pPr>
            <a:r>
              <a:rPr lang="en-US" dirty="0"/>
              <a:t>If logging in as the </a:t>
            </a:r>
            <a:r>
              <a:rPr lang="en-US" i="1" dirty="0"/>
              <a:t>second driver</a:t>
            </a:r>
            <a:r>
              <a:rPr lang="en-US" dirty="0"/>
              <a:t>, identify as Active or Inactive (driving, not driving)</a:t>
            </a:r>
            <a:r>
              <a:rPr lang="en-US" dirty="0">
                <a:latin typeface="Arial" panose="020B0604020202020204" pitchFamily="34" charset="0"/>
                <a:cs typeface="Arial" panose="020B0604020202020204" pitchFamily="34" charset="0"/>
              </a:rPr>
              <a:t>.</a:t>
            </a:r>
          </a:p>
          <a:p>
            <a:pPr marL="342900" indent="-342900">
              <a:buFont typeface="+mj-lt"/>
              <a:buAutoNum type="arabicPeriod" startAt="3"/>
            </a:pPr>
            <a:r>
              <a:rPr lang="en-US" dirty="0">
                <a:latin typeface="Arial" panose="020B0604020202020204" pitchFamily="34" charset="0"/>
                <a:cs typeface="Arial" panose="020B0604020202020204" pitchFamily="34" charset="0"/>
              </a:rPr>
              <a:t>Tap the virtual keyboard icon at the bottom right to close it.</a:t>
            </a: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r>
              <a:rPr lang="en-US" dirty="0">
                <a:latin typeface="Arial" panose="020B0604020202020204" pitchFamily="34" charset="0"/>
                <a:cs typeface="Arial" panose="020B0604020202020204" pitchFamily="34" charset="0"/>
              </a:rPr>
              <a:t>Tap OK.</a:t>
            </a:r>
          </a:p>
        </p:txBody>
      </p:sp>
      <p:sp>
        <p:nvSpPr>
          <p:cNvPr id="7" name="Rectangle 10"/>
          <p:cNvSpPr>
            <a:spLocks noChangeArrowheads="1"/>
          </p:cNvSpPr>
          <p:nvPr/>
        </p:nvSpPr>
        <p:spPr bwMode="auto">
          <a:xfrm>
            <a:off x="6276804" y="2252750"/>
            <a:ext cx="220087" cy="24231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8" name="Rectangle 10"/>
          <p:cNvSpPr>
            <a:spLocks noChangeArrowheads="1"/>
          </p:cNvSpPr>
          <p:nvPr/>
        </p:nvSpPr>
        <p:spPr bwMode="auto">
          <a:xfrm>
            <a:off x="6026182" y="4112955"/>
            <a:ext cx="388376" cy="24313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42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 In</a:t>
            </a:r>
          </a:p>
        </p:txBody>
      </p:sp>
      <p:sp>
        <p:nvSpPr>
          <p:cNvPr id="3" name="Content Placeholder 2"/>
          <p:cNvSpPr>
            <a:spLocks noGrp="1"/>
          </p:cNvSpPr>
          <p:nvPr>
            <p:ph idx="1"/>
          </p:nvPr>
        </p:nvSpPr>
        <p:spPr>
          <a:xfrm>
            <a:off x="320220" y="743204"/>
            <a:ext cx="3162500" cy="3840988"/>
          </a:xfrm>
        </p:spPr>
        <p:txBody>
          <a:bodyPr/>
          <a:lstStyle/>
          <a:p>
            <a:pPr marL="342900" indent="-342900">
              <a:buFont typeface="+mj-lt"/>
              <a:buAutoNum type="arabicPeriod" startAt="3"/>
            </a:pPr>
            <a:r>
              <a:rPr lang="en-US" dirty="0"/>
              <a:t>Identify a duty status and </a:t>
            </a:r>
            <a:br>
              <a:rPr lang="en-US" dirty="0"/>
            </a:br>
            <a:r>
              <a:rPr lang="en-US" dirty="0"/>
              <a:t>tap OK.</a:t>
            </a:r>
          </a:p>
          <a:p>
            <a:pPr marL="342900" indent="-342900">
              <a:buFont typeface="+mj-lt"/>
              <a:buAutoNum type="arabicPeriod" startAt="3"/>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Your full name displays when your login information is confirmed over-the-air.</a:t>
            </a:r>
          </a:p>
        </p:txBody>
      </p:sp>
      <p:pic>
        <p:nvPicPr>
          <p:cNvPr id="5" name="Picture 4">
            <a:extLst>
              <a:ext uri="{FF2B5EF4-FFF2-40B4-BE49-F238E27FC236}">
                <a16:creationId xmlns:a16="http://schemas.microsoft.com/office/drawing/2014/main" id="{8E3B9FEF-8584-49C3-ABE4-404E0637B25B}"/>
              </a:ext>
            </a:extLst>
          </p:cNvPr>
          <p:cNvPicPr>
            <a:picLocks noChangeAspect="1"/>
          </p:cNvPicPr>
          <p:nvPr/>
        </p:nvPicPr>
        <p:blipFill>
          <a:blip r:embed="rId3"/>
          <a:stretch>
            <a:fillRect/>
          </a:stretch>
        </p:blipFill>
        <p:spPr>
          <a:xfrm>
            <a:off x="3505200" y="743204"/>
            <a:ext cx="2986127" cy="1750889"/>
          </a:xfrm>
          <a:prstGeom prst="rect">
            <a:avLst/>
          </a:prstGeom>
        </p:spPr>
      </p:pic>
      <p:sp>
        <p:nvSpPr>
          <p:cNvPr id="7" name="Rectangle 10"/>
          <p:cNvSpPr>
            <a:spLocks noChangeArrowheads="1"/>
          </p:cNvSpPr>
          <p:nvPr/>
        </p:nvSpPr>
        <p:spPr bwMode="auto">
          <a:xfrm>
            <a:off x="4176142" y="1605000"/>
            <a:ext cx="1589649" cy="46315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F893DDF-CA95-43CC-8E22-4C5D3B73FDBC}"/>
              </a:ext>
            </a:extLst>
          </p:cNvPr>
          <p:cNvPicPr>
            <a:picLocks noChangeAspect="1"/>
          </p:cNvPicPr>
          <p:nvPr/>
        </p:nvPicPr>
        <p:blipFill>
          <a:blip r:embed="rId4"/>
          <a:stretch>
            <a:fillRect/>
          </a:stretch>
        </p:blipFill>
        <p:spPr>
          <a:xfrm>
            <a:off x="3505200" y="2800326"/>
            <a:ext cx="2986127" cy="1750890"/>
          </a:xfrm>
          <a:prstGeom prst="rect">
            <a:avLst/>
          </a:prstGeom>
          <a:ln w="3175">
            <a:solidFill>
              <a:schemeClr val="tx1"/>
            </a:solidFill>
          </a:ln>
        </p:spPr>
      </p:pic>
      <p:cxnSp>
        <p:nvCxnSpPr>
          <p:cNvPr id="12" name="Straight Arrow Connector 11">
            <a:extLst>
              <a:ext uri="{FF2B5EF4-FFF2-40B4-BE49-F238E27FC236}">
                <a16:creationId xmlns:a16="http://schemas.microsoft.com/office/drawing/2014/main" id="{586330EC-9BBA-466A-A96D-3060A943011A}"/>
              </a:ext>
            </a:extLst>
          </p:cNvPr>
          <p:cNvCxnSpPr>
            <a:cxnSpLocks/>
          </p:cNvCxnSpPr>
          <p:nvPr/>
        </p:nvCxnSpPr>
        <p:spPr>
          <a:xfrm flipV="1">
            <a:off x="2828441" y="3357349"/>
            <a:ext cx="1497899" cy="122020"/>
          </a:xfrm>
          <a:prstGeom prst="straightConnector1">
            <a:avLst/>
          </a:prstGeom>
          <a:ln w="2857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47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E21DA-9B66-41F1-87E9-57652820F66F}"/>
              </a:ext>
            </a:extLst>
          </p:cNvPr>
          <p:cNvPicPr>
            <a:picLocks noChangeAspect="1"/>
          </p:cNvPicPr>
          <p:nvPr/>
        </p:nvPicPr>
        <p:blipFill>
          <a:blip r:embed="rId3"/>
          <a:stretch>
            <a:fillRect/>
          </a:stretch>
        </p:blipFill>
        <p:spPr>
          <a:xfrm>
            <a:off x="3491777" y="985238"/>
            <a:ext cx="3006328" cy="1764456"/>
          </a:xfrm>
          <a:prstGeom prst="rect">
            <a:avLst/>
          </a:prstGeom>
          <a:ln w="3175">
            <a:solidFill>
              <a:schemeClr val="tx1"/>
            </a:solidFill>
          </a:ln>
        </p:spPr>
      </p:pic>
      <p:pic>
        <p:nvPicPr>
          <p:cNvPr id="11" name="Picture 10">
            <a:extLst>
              <a:ext uri="{FF2B5EF4-FFF2-40B4-BE49-F238E27FC236}">
                <a16:creationId xmlns:a16="http://schemas.microsoft.com/office/drawing/2014/main" id="{494BA47D-EAA1-4C38-A287-9D0EE768E8AE}"/>
              </a:ext>
            </a:extLst>
          </p:cNvPr>
          <p:cNvPicPr>
            <a:picLocks noChangeAspect="1"/>
          </p:cNvPicPr>
          <p:nvPr/>
        </p:nvPicPr>
        <p:blipFill>
          <a:blip r:embed="rId4"/>
          <a:stretch>
            <a:fillRect/>
          </a:stretch>
        </p:blipFill>
        <p:spPr>
          <a:xfrm>
            <a:off x="3489568" y="2820162"/>
            <a:ext cx="3008537" cy="1764030"/>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 Out</a:t>
            </a:r>
          </a:p>
        </p:txBody>
      </p:sp>
      <p:sp>
        <p:nvSpPr>
          <p:cNvPr id="3" name="Content Placeholder 2"/>
          <p:cNvSpPr>
            <a:spLocks noGrp="1"/>
          </p:cNvSpPr>
          <p:nvPr>
            <p:ph idx="1"/>
          </p:nvPr>
        </p:nvSpPr>
        <p:spPr>
          <a:xfrm>
            <a:off x="320220" y="1154624"/>
            <a:ext cx="3096426" cy="342956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a name and tap Logout.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only one driver is logged in, your name is selected automatically.</a:t>
            </a:r>
            <a:br>
              <a:rPr lang="en-US" dirty="0">
                <a:latin typeface="Arial" panose="020B0604020202020204" pitchFamily="34" charset="0"/>
                <a:cs typeface="Arial" panose="020B0604020202020204" pitchFamily="34" charset="0"/>
              </a:rPr>
            </a:br>
            <a:endParaRPr lang="en-US" dirty="0"/>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p>
          <a:p>
            <a:pPr marL="342900" indent="-342900">
              <a:buFont typeface="+mj-lt"/>
              <a:buAutoNum type="arabicPeriod"/>
            </a:pPr>
            <a:r>
              <a:rPr lang="en-US" dirty="0"/>
              <a:t>Select a duty status and </a:t>
            </a:r>
            <a:br>
              <a:rPr lang="en-US" dirty="0"/>
            </a:br>
            <a:r>
              <a:rPr lang="en-US" dirty="0"/>
              <a:t>t</a:t>
            </a:r>
            <a:r>
              <a:rPr lang="en-US" dirty="0">
                <a:latin typeface="Arial" panose="020B0604020202020204" pitchFamily="34" charset="0"/>
                <a:cs typeface="Arial" panose="020B0604020202020204" pitchFamily="34" charset="0"/>
              </a:rPr>
              <a:t>ap Logout.</a:t>
            </a:r>
          </a:p>
        </p:txBody>
      </p:sp>
      <p:sp>
        <p:nvSpPr>
          <p:cNvPr id="8" name="Rectangle 9"/>
          <p:cNvSpPr>
            <a:spLocks noChangeArrowheads="1"/>
          </p:cNvSpPr>
          <p:nvPr/>
        </p:nvSpPr>
        <p:spPr bwMode="auto">
          <a:xfrm>
            <a:off x="5208060" y="2466308"/>
            <a:ext cx="401589" cy="25115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6" name="Rectangle 10"/>
          <p:cNvSpPr>
            <a:spLocks noChangeArrowheads="1"/>
          </p:cNvSpPr>
          <p:nvPr/>
        </p:nvSpPr>
        <p:spPr bwMode="auto">
          <a:xfrm>
            <a:off x="3523219" y="1408922"/>
            <a:ext cx="2945654" cy="181733"/>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Rectangle 8"/>
          <p:cNvSpPr>
            <a:spLocks noChangeArrowheads="1"/>
          </p:cNvSpPr>
          <p:nvPr/>
        </p:nvSpPr>
        <p:spPr bwMode="auto">
          <a:xfrm>
            <a:off x="4819750" y="3956108"/>
            <a:ext cx="386101" cy="19184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F7F6C877-65DE-4687-96A9-69E965438D84}"/>
              </a:ext>
            </a:extLst>
          </p:cNvPr>
          <p:cNvSpPr txBox="1">
            <a:spLocks/>
          </p:cNvSpPr>
          <p:nvPr/>
        </p:nvSpPr>
        <p:spPr bwMode="auto">
          <a:xfrm>
            <a:off x="487217" y="592389"/>
            <a:ext cx="4525583" cy="43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t>Be sure to log out after each trip or end of day.</a:t>
            </a:r>
          </a:p>
        </p:txBody>
      </p:sp>
    </p:spTree>
    <p:extLst>
      <p:ext uri="{BB962C8B-B14F-4D97-AF65-F5344CB8AC3E}">
        <p14:creationId xmlns:p14="http://schemas.microsoft.com/office/powerpoint/2010/main" val="369761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562EF5-F903-4AD5-B353-D8FB8C9C1365}"/>
              </a:ext>
            </a:extLst>
          </p:cNvPr>
          <p:cNvPicPr>
            <a:picLocks noChangeAspect="1"/>
          </p:cNvPicPr>
          <p:nvPr/>
        </p:nvPicPr>
        <p:blipFill>
          <a:blip r:embed="rId3"/>
          <a:stretch>
            <a:fillRect/>
          </a:stretch>
        </p:blipFill>
        <p:spPr>
          <a:xfrm>
            <a:off x="3483256" y="2806846"/>
            <a:ext cx="3028290" cy="1777346"/>
          </a:xfrm>
          <a:prstGeom prst="rect">
            <a:avLst/>
          </a:prstGeom>
        </p:spPr>
      </p:pic>
      <p:pic>
        <p:nvPicPr>
          <p:cNvPr id="9" name="Picture 8">
            <a:extLst>
              <a:ext uri="{FF2B5EF4-FFF2-40B4-BE49-F238E27FC236}">
                <a16:creationId xmlns:a16="http://schemas.microsoft.com/office/drawing/2014/main" id="{EE6AEA05-6B9C-4E80-BB5A-773CD42AD6EB}"/>
              </a:ext>
            </a:extLst>
          </p:cNvPr>
          <p:cNvPicPr>
            <a:picLocks noChangeAspect="1"/>
          </p:cNvPicPr>
          <p:nvPr/>
        </p:nvPicPr>
        <p:blipFill>
          <a:blip r:embed="rId4"/>
          <a:stretch>
            <a:fillRect/>
          </a:stretch>
        </p:blipFill>
        <p:spPr>
          <a:xfrm>
            <a:off x="3505200" y="934406"/>
            <a:ext cx="3006346" cy="1761027"/>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Change Active Drivers</a:t>
            </a:r>
          </a:p>
        </p:txBody>
      </p:sp>
      <p:sp>
        <p:nvSpPr>
          <p:cNvPr id="3" name="Content Placeholder 2"/>
          <p:cNvSpPr>
            <a:spLocks noGrp="1"/>
          </p:cNvSpPr>
          <p:nvPr>
            <p:ph idx="1"/>
          </p:nvPr>
        </p:nvSpPr>
        <p:spPr>
          <a:xfrm>
            <a:off x="320220" y="1323909"/>
            <a:ext cx="3163036" cy="3260282"/>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the inactive driver’s name.</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T</a:t>
            </a:r>
            <a:r>
              <a:rPr lang="en-US" dirty="0">
                <a:latin typeface="Arial" panose="020B0604020202020204" pitchFamily="34" charset="0"/>
                <a:cs typeface="Arial" panose="020B0604020202020204" pitchFamily="34" charset="0"/>
              </a:rPr>
              <a:t>ap Change.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Tap OK.</a:t>
            </a:r>
          </a:p>
        </p:txBody>
      </p:sp>
      <p:sp>
        <p:nvSpPr>
          <p:cNvPr id="7" name="Rectangle 10"/>
          <p:cNvSpPr>
            <a:spLocks noChangeArrowheads="1"/>
          </p:cNvSpPr>
          <p:nvPr/>
        </p:nvSpPr>
        <p:spPr bwMode="auto">
          <a:xfrm>
            <a:off x="3505200" y="1347364"/>
            <a:ext cx="2990699" cy="16678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6" name="Rectangle 10"/>
          <p:cNvSpPr>
            <a:spLocks noChangeArrowheads="1"/>
          </p:cNvSpPr>
          <p:nvPr/>
        </p:nvSpPr>
        <p:spPr bwMode="auto">
          <a:xfrm>
            <a:off x="5642910" y="2427140"/>
            <a:ext cx="390219" cy="24288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4554398" y="3890246"/>
            <a:ext cx="453975" cy="297224"/>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2BF00B39-7CD4-4840-9F21-94DB7CBC8A63}"/>
              </a:ext>
            </a:extLst>
          </p:cNvPr>
          <p:cNvSpPr txBox="1">
            <a:spLocks/>
          </p:cNvSpPr>
          <p:nvPr/>
        </p:nvSpPr>
        <p:spPr bwMode="auto">
          <a:xfrm>
            <a:off x="487217" y="592389"/>
            <a:ext cx="6146058" cy="43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t>When tandem driving, be sure you identify as the active driver when you’re driving.</a:t>
            </a:r>
          </a:p>
        </p:txBody>
      </p:sp>
    </p:spTree>
    <p:extLst>
      <p:ext uri="{BB962C8B-B14F-4D97-AF65-F5344CB8AC3E}">
        <p14:creationId xmlns:p14="http://schemas.microsoft.com/office/powerpoint/2010/main" val="384819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Change Active Drivers</a:t>
            </a:r>
          </a:p>
        </p:txBody>
      </p:sp>
      <p:sp>
        <p:nvSpPr>
          <p:cNvPr id="3" name="Content Placeholder 2"/>
          <p:cNvSpPr>
            <a:spLocks noGrp="1"/>
          </p:cNvSpPr>
          <p:nvPr>
            <p:ph idx="1"/>
          </p:nvPr>
        </p:nvSpPr>
        <p:spPr>
          <a:xfrm>
            <a:off x="320220" y="743204"/>
            <a:ext cx="3163036"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Type your password.</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t>Close the keyboard.</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Tap OK to confirm the driver swap.</a:t>
            </a:r>
          </a:p>
        </p:txBody>
      </p:sp>
      <p:pic>
        <p:nvPicPr>
          <p:cNvPr id="9" name="Picture 8">
            <a:extLst>
              <a:ext uri="{FF2B5EF4-FFF2-40B4-BE49-F238E27FC236}">
                <a16:creationId xmlns:a16="http://schemas.microsoft.com/office/drawing/2014/main" id="{3D9BBFF4-B598-4B78-8BA9-5D597D9C74D3}"/>
              </a:ext>
            </a:extLst>
          </p:cNvPr>
          <p:cNvPicPr>
            <a:picLocks noChangeAspect="1"/>
          </p:cNvPicPr>
          <p:nvPr/>
        </p:nvPicPr>
        <p:blipFill>
          <a:blip r:embed="rId3"/>
          <a:stretch>
            <a:fillRect/>
          </a:stretch>
        </p:blipFill>
        <p:spPr>
          <a:xfrm>
            <a:off x="3519643" y="743204"/>
            <a:ext cx="3045056" cy="1787186"/>
          </a:xfrm>
          <a:prstGeom prst="rect">
            <a:avLst/>
          </a:prstGeom>
        </p:spPr>
      </p:pic>
      <p:sp>
        <p:nvSpPr>
          <p:cNvPr id="8" name="Rectangle 10">
            <a:extLst>
              <a:ext uri="{FF2B5EF4-FFF2-40B4-BE49-F238E27FC236}">
                <a16:creationId xmlns:a16="http://schemas.microsoft.com/office/drawing/2014/main" id="{4D7F3AAE-C214-4A24-849F-6CFA8FA9ADD3}"/>
              </a:ext>
            </a:extLst>
          </p:cNvPr>
          <p:cNvSpPr>
            <a:spLocks noChangeArrowheads="1"/>
          </p:cNvSpPr>
          <p:nvPr/>
        </p:nvSpPr>
        <p:spPr bwMode="auto">
          <a:xfrm>
            <a:off x="6344446" y="2291345"/>
            <a:ext cx="234697" cy="24288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772611-B5D6-4A74-8A46-E0CEBE1A004B}"/>
              </a:ext>
            </a:extLst>
          </p:cNvPr>
          <p:cNvPicPr>
            <a:picLocks noChangeAspect="1"/>
          </p:cNvPicPr>
          <p:nvPr/>
        </p:nvPicPr>
        <p:blipFill>
          <a:blip r:embed="rId4"/>
          <a:stretch>
            <a:fillRect/>
          </a:stretch>
        </p:blipFill>
        <p:spPr>
          <a:xfrm>
            <a:off x="3505200" y="2729068"/>
            <a:ext cx="3073943" cy="1798870"/>
          </a:xfrm>
          <a:prstGeom prst="rect">
            <a:avLst/>
          </a:prstGeom>
        </p:spPr>
      </p:pic>
      <p:sp>
        <p:nvSpPr>
          <p:cNvPr id="10" name="Rectangle 10">
            <a:extLst>
              <a:ext uri="{FF2B5EF4-FFF2-40B4-BE49-F238E27FC236}">
                <a16:creationId xmlns:a16="http://schemas.microsoft.com/office/drawing/2014/main" id="{3A97F77E-B3B5-4544-8A14-05139C46E77B}"/>
              </a:ext>
            </a:extLst>
          </p:cNvPr>
          <p:cNvSpPr>
            <a:spLocks noChangeArrowheads="1"/>
          </p:cNvSpPr>
          <p:nvPr/>
        </p:nvSpPr>
        <p:spPr bwMode="auto">
          <a:xfrm>
            <a:off x="6098584" y="4218300"/>
            <a:ext cx="449090" cy="30963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828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Change Active Drivers</a:t>
            </a:r>
          </a:p>
        </p:txBody>
      </p:sp>
      <p:sp>
        <p:nvSpPr>
          <p:cNvPr id="3" name="Content Placeholder 2"/>
          <p:cNvSpPr>
            <a:spLocks noGrp="1"/>
          </p:cNvSpPr>
          <p:nvPr>
            <p:ph idx="1"/>
          </p:nvPr>
        </p:nvSpPr>
        <p:spPr>
          <a:xfrm>
            <a:off x="320220" y="743204"/>
            <a:ext cx="3163036" cy="3840988"/>
          </a:xfrm>
        </p:spPr>
        <p:txBody>
          <a:bodyPr/>
          <a:lstStyle/>
          <a:p>
            <a:pPr marL="0" indent="0">
              <a:buNone/>
            </a:pPr>
            <a:r>
              <a:rPr lang="en-US" dirty="0">
                <a:latin typeface="Arial" panose="020B0604020202020204" pitchFamily="34" charset="0"/>
                <a:cs typeface="Arial" panose="020B0604020202020204" pitchFamily="34" charset="0"/>
              </a:rPr>
              <a:t>Hideki is the active driver.</a:t>
            </a:r>
          </a:p>
        </p:txBody>
      </p:sp>
      <p:pic>
        <p:nvPicPr>
          <p:cNvPr id="5" name="Picture 4">
            <a:extLst>
              <a:ext uri="{FF2B5EF4-FFF2-40B4-BE49-F238E27FC236}">
                <a16:creationId xmlns:a16="http://schemas.microsoft.com/office/drawing/2014/main" id="{DE72E331-6D5A-4504-9DF6-DD0AD9995E50}"/>
              </a:ext>
            </a:extLst>
          </p:cNvPr>
          <p:cNvPicPr>
            <a:picLocks noChangeAspect="1"/>
          </p:cNvPicPr>
          <p:nvPr/>
        </p:nvPicPr>
        <p:blipFill>
          <a:blip r:embed="rId3"/>
          <a:stretch>
            <a:fillRect/>
          </a:stretch>
        </p:blipFill>
        <p:spPr>
          <a:xfrm>
            <a:off x="1310858" y="1448503"/>
            <a:ext cx="4556502" cy="2666463"/>
          </a:xfrm>
          <a:prstGeom prst="rect">
            <a:avLst/>
          </a:prstGeom>
        </p:spPr>
      </p:pic>
    </p:spTree>
    <p:extLst>
      <p:ext uri="{BB962C8B-B14F-4D97-AF65-F5344CB8AC3E}">
        <p14:creationId xmlns:p14="http://schemas.microsoft.com/office/powerpoint/2010/main" val="24577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Messaging</a:t>
            </a:r>
          </a:p>
        </p:txBody>
      </p:sp>
      <p:sp>
        <p:nvSpPr>
          <p:cNvPr id="3" name="Text Placeholder 2"/>
          <p:cNvSpPr>
            <a:spLocks noGrp="1"/>
          </p:cNvSpPr>
          <p:nvPr>
            <p:ph type="body" idx="1"/>
          </p:nvPr>
        </p:nvSpPr>
        <p:spPr/>
        <p:txBody>
          <a:bodyPr/>
          <a:lstStyle/>
          <a:p>
            <a:r>
              <a:rPr lang="en-US" dirty="0"/>
              <a:t>Basic Driver Services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0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latin typeface="Arial" panose="020B0604020202020204" pitchFamily="34" charset="0"/>
                <a:cs typeface="Arial" panose="020B0604020202020204" pitchFamily="34" charset="0"/>
              </a:rPr>
              <a:t>Instructor Training Checklist: Logging In and Out</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Define what it means to be</a:t>
            </a:r>
          </a:p>
          <a:p>
            <a:pPr>
              <a:buFont typeface="Wingdings" panose="05000000000000000000" pitchFamily="2" charset="2"/>
              <a:buChar char="q"/>
            </a:pPr>
            <a:r>
              <a:rPr lang="en-US" sz="1100" dirty="0"/>
              <a:t>Logged in to the IVG</a:t>
            </a:r>
          </a:p>
          <a:p>
            <a:pPr>
              <a:buFont typeface="Wingdings" panose="05000000000000000000" pitchFamily="2" charset="2"/>
              <a:buChar char="q"/>
            </a:pPr>
            <a:r>
              <a:rPr lang="en-US" sz="1100" dirty="0"/>
              <a:t>The active driver</a:t>
            </a:r>
          </a:p>
          <a:p>
            <a:pPr>
              <a:buFont typeface="Wingdings" panose="05000000000000000000" pitchFamily="2" charset="2"/>
              <a:buChar char="q"/>
            </a:pPr>
            <a:r>
              <a:rPr lang="en-US" sz="1100" dirty="0"/>
              <a:t>On Duty/Off Duty</a:t>
            </a:r>
          </a:p>
          <a:p>
            <a:pPr>
              <a:buFont typeface="Wingdings" panose="05000000000000000000" pitchFamily="2" charset="2"/>
              <a:buChar char="q"/>
            </a:pPr>
            <a:endParaRPr lang="en-US" sz="1100" dirty="0"/>
          </a:p>
          <a:p>
            <a:pPr marL="0" indent="0">
              <a:buNone/>
            </a:pPr>
            <a:r>
              <a:rPr lang="en-US" b="1" dirty="0">
                <a:latin typeface="Arial" panose="020B0604020202020204" pitchFamily="34" charset="0"/>
                <a:cs typeface="Arial" panose="020B0604020202020204" pitchFamily="34" charset="0"/>
              </a:rPr>
              <a:t>Log in and out</a:t>
            </a:r>
          </a:p>
          <a:p>
            <a:pPr marL="0" indent="0">
              <a:buNone/>
            </a:pPr>
            <a:r>
              <a:rPr lang="en-US" sz="1100" dirty="0"/>
              <a:t>If possible, have drivers log in with their driver ID and password. Login info is not </a:t>
            </a:r>
            <a:r>
              <a:rPr lang="en-US" sz="1100" dirty="0" err="1"/>
              <a:t>cAse</a:t>
            </a:r>
            <a:r>
              <a:rPr lang="en-US" sz="1100" dirty="0"/>
              <a:t> </a:t>
            </a:r>
            <a:r>
              <a:rPr lang="en-US" sz="1100" dirty="0" err="1"/>
              <a:t>SensiTivE</a:t>
            </a:r>
            <a:r>
              <a:rPr lang="en-US" sz="1100" dirty="0"/>
              <a:t>.</a:t>
            </a:r>
            <a:endParaRPr lang="en-US" sz="1100"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Log in as the driver (active status)</a:t>
            </a:r>
          </a:p>
          <a:p>
            <a:pPr lvl="1">
              <a:buFont typeface="Wingdings" panose="05000000000000000000" pitchFamily="2" charset="2"/>
              <a:buChar char="q"/>
            </a:pPr>
            <a:r>
              <a:rPr lang="en-US" sz="1100" dirty="0"/>
              <a:t>Select a duty status</a:t>
            </a:r>
            <a:endParaRPr lang="en-US" sz="110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sz="1100" dirty="0">
                <a:latin typeface="Arial" panose="020B0604020202020204" pitchFamily="34" charset="0"/>
                <a:cs typeface="Arial" panose="020B0604020202020204" pitchFamily="34" charset="0"/>
              </a:rPr>
              <a:t>Verify login was successful (driver ID replaced by name)</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Log in another driver if driving as a team</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Log out</a:t>
            </a:r>
          </a:p>
          <a:p>
            <a:pPr lvl="1">
              <a:buFont typeface="Wingdings" panose="05000000000000000000" pitchFamily="2" charset="2"/>
              <a:buChar char="q"/>
            </a:pPr>
            <a:r>
              <a:rPr lang="en-US" sz="1100" dirty="0"/>
              <a:t>Select a duty status</a:t>
            </a:r>
            <a:endParaRPr lang="en-US" sz="11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1050"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Change Active Driver</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Select your name and tap Change</a:t>
            </a:r>
          </a:p>
          <a:p>
            <a:pPr>
              <a:buFont typeface="Wingdings" panose="05000000000000000000" pitchFamily="2" charset="2"/>
              <a:buChar char="q"/>
            </a:pPr>
            <a:r>
              <a:rPr lang="en-US" sz="1100" dirty="0">
                <a:latin typeface="Arial" panose="020B0604020202020204" pitchFamily="34" charset="0"/>
                <a:cs typeface="Arial" panose="020B0604020202020204" pitchFamily="34" charset="0"/>
              </a:rPr>
              <a:t>Change the active driver – provide a password</a:t>
            </a:r>
          </a:p>
          <a:p>
            <a:pPr marL="0" indent="0">
              <a:buNone/>
            </a:pP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84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Messaging and Macros</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Messaging is the most common task performed on the </a:t>
            </a:r>
            <a:r>
              <a:rPr lang="en-US" dirty="0"/>
              <a:t>IVG.</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 need to know how to:</a:t>
            </a:r>
          </a:p>
          <a:p>
            <a:pPr lvl="1"/>
            <a:r>
              <a:rPr lang="en-US" dirty="0">
                <a:latin typeface="Arial" panose="020B0604020202020204" pitchFamily="34" charset="0"/>
                <a:cs typeface="Arial" panose="020B0604020202020204" pitchFamily="34" charset="0"/>
              </a:rPr>
              <a:t>Recognize that new</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information has arrived.</a:t>
            </a:r>
          </a:p>
          <a:p>
            <a:pPr lvl="1"/>
            <a:r>
              <a:rPr lang="en-US" dirty="0">
                <a:latin typeface="Arial" panose="020B0604020202020204" pitchFamily="34" charset="0"/>
                <a:cs typeface="Arial" panose="020B0604020202020204" pitchFamily="34" charset="0"/>
              </a:rPr>
              <a:t>Read the information.</a:t>
            </a:r>
          </a:p>
          <a:p>
            <a:pPr lvl="1"/>
            <a:r>
              <a:rPr lang="en-US" dirty="0">
                <a:latin typeface="Arial" panose="020B0604020202020204" pitchFamily="34" charset="0"/>
                <a:cs typeface="Arial" panose="020B0604020202020204" pitchFamily="34" charset="0"/>
              </a:rPr>
              <a:t>Reply to it.</a:t>
            </a:r>
          </a:p>
          <a:p>
            <a:pPr lvl="1"/>
            <a:r>
              <a:rPr lang="en-US" dirty="0">
                <a:latin typeface="Arial" panose="020B0604020202020204" pitchFamily="34" charset="0"/>
                <a:cs typeface="Arial" panose="020B0604020202020204" pitchFamily="34" charset="0"/>
              </a:rPr>
              <a:t>Use macros to save time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improve accuracy.</a:t>
            </a:r>
          </a:p>
        </p:txBody>
      </p:sp>
      <p:pic>
        <p:nvPicPr>
          <p:cNvPr id="4"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auto">
          <a:xfrm>
            <a:off x="3505200" y="1676287"/>
            <a:ext cx="2964865" cy="1740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9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78" y="10849"/>
            <a:ext cx="6537779" cy="731520"/>
          </a:xfrm>
        </p:spPr>
        <p:txBody>
          <a:bodyPr/>
          <a:lstStyle/>
          <a:p>
            <a:r>
              <a:rPr lang="en-US" dirty="0">
                <a:latin typeface="Arial" panose="020B0604020202020204" pitchFamily="34" charset="0"/>
                <a:cs typeface="Arial" panose="020B0604020202020204" pitchFamily="34" charset="0"/>
              </a:rPr>
              <a:t>Receiving Messages/Information</a:t>
            </a: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Communication occurs when the ignition is on and for a short time after the ignition is turned off.</a:t>
            </a:r>
          </a:p>
          <a:p>
            <a:pPr lvl="1"/>
            <a:r>
              <a:rPr lang="en-US" sz="1800" dirty="0"/>
              <a:t>You don’t need to s</a:t>
            </a:r>
            <a:r>
              <a:rPr lang="en-US" sz="1800" dirty="0">
                <a:latin typeface="Arial" panose="020B0604020202020204" pitchFamily="34" charset="0"/>
                <a:cs typeface="Arial" panose="020B0604020202020204" pitchFamily="34" charset="0"/>
              </a:rPr>
              <a:t>tart or idle your vehicle.</a:t>
            </a:r>
          </a:p>
          <a:p>
            <a:pPr lvl="1"/>
            <a:r>
              <a:rPr lang="en-US" sz="1800" dirty="0">
                <a:latin typeface="Arial" panose="020B0604020202020204" pitchFamily="34" charset="0"/>
                <a:cs typeface="Arial" panose="020B0604020202020204" pitchFamily="34" charset="0"/>
              </a:rPr>
              <a:t>Information is stored until you are ready to read it.</a:t>
            </a:r>
          </a:p>
          <a:p>
            <a:r>
              <a:rPr lang="en-US" sz="2000" dirty="0">
                <a:latin typeface="Arial" panose="020B0604020202020204" pitchFamily="34" charset="0"/>
                <a:cs typeface="Arial" panose="020B0604020202020204" pitchFamily="34" charset="0"/>
              </a:rPr>
              <a:t>You can turn the volume down completely for both alerts and voice while you sleep.</a:t>
            </a:r>
          </a:p>
          <a:p>
            <a:pPr lvl="1"/>
            <a:r>
              <a:rPr lang="en-US" sz="1800" dirty="0">
                <a:latin typeface="Arial" panose="020B0604020202020204" pitchFamily="34" charset="0"/>
                <a:cs typeface="Arial" panose="020B0604020202020204" pitchFamily="34" charset="0"/>
              </a:rPr>
              <a:t>Be sure to turn the volume back up when you’re behind the wheel!</a:t>
            </a:r>
          </a:p>
        </p:txBody>
      </p:sp>
      <p:sp>
        <p:nvSpPr>
          <p:cNvPr id="4" name="Action Button: Information 3">
            <a:hlinkClick r:id="" action="ppaction://noaction" highlightClick="1"/>
          </p:cNvPr>
          <p:cNvSpPr/>
          <p:nvPr/>
        </p:nvSpPr>
        <p:spPr>
          <a:xfrm>
            <a:off x="6300143" y="243586"/>
            <a:ext cx="414528" cy="414528"/>
          </a:xfrm>
          <a:prstGeom prst="actionButtonInformation">
            <a:avLst/>
          </a:prstGeom>
          <a:solidFill>
            <a:srgbClr val="FFD200"/>
          </a:solidFill>
          <a:ln w="25400" cap="flat" cmpd="sng" algn="ctr">
            <a:no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9143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a:t>
            </a:r>
            <a:r>
              <a:rPr lang="en-US" dirty="0"/>
              <a:t>IVG plays </a:t>
            </a:r>
            <a:r>
              <a:rPr lang="en-US" dirty="0">
                <a:latin typeface="Arial" panose="020B0604020202020204" pitchFamily="34" charset="0"/>
                <a:cs typeface="Arial" panose="020B0604020202020204" pitchFamily="34" charset="0"/>
              </a:rPr>
              <a:t>an alert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text-to-speech announces it.</a:t>
            </a:r>
          </a:p>
          <a:p>
            <a:endParaRPr lang="en-US" sz="300" dirty="0">
              <a:latin typeface="Arial" panose="020B0604020202020204" pitchFamily="34" charset="0"/>
              <a:cs typeface="Arial" panose="020B0604020202020204" pitchFamily="34" charset="0"/>
            </a:endParaRPr>
          </a:p>
          <a:p>
            <a:r>
              <a:rPr lang="en-US" dirty="0"/>
              <a:t>The Messaging button shows</a:t>
            </a:r>
            <a:br>
              <a:rPr lang="en-US" dirty="0"/>
            </a:br>
            <a:r>
              <a:rPr lang="en-US" dirty="0"/>
              <a:t>“N Unread Messages.”</a:t>
            </a:r>
          </a:p>
          <a:p>
            <a:r>
              <a:rPr lang="en-US" dirty="0">
                <a:latin typeface="Arial" panose="020B0604020202020204" pitchFamily="34" charset="0"/>
                <a:cs typeface="Arial" panose="020B0604020202020204" pitchFamily="34" charset="0"/>
              </a:rPr>
              <a:t>A popup displays.</a:t>
            </a:r>
          </a:p>
          <a:p>
            <a:endParaRPr lang="en-US" sz="200" dirty="0">
              <a:latin typeface="Arial" panose="020B0604020202020204" pitchFamily="34" charset="0"/>
              <a:cs typeface="Arial" panose="020B0604020202020204" pitchFamily="34" charset="0"/>
            </a:endParaRPr>
          </a:p>
          <a:p>
            <a:r>
              <a:rPr lang="en-US" dirty="0"/>
              <a:t>The message alert icon </a:t>
            </a:r>
            <a:br>
              <a:rPr lang="en-US" dirty="0"/>
            </a:br>
            <a:r>
              <a:rPr lang="en-US" dirty="0"/>
              <a:t>shows the number of new </a:t>
            </a:r>
            <a:br>
              <a:rPr lang="en-US" dirty="0"/>
            </a:br>
            <a:r>
              <a:rPr lang="en-US" dirty="0"/>
              <a:t>messages and the highest priority of new messages:</a:t>
            </a:r>
          </a:p>
          <a:p>
            <a:pPr marL="300038" lvl="1" indent="0">
              <a:buNone/>
            </a:pPr>
            <a:r>
              <a:rPr lang="en-US" sz="1600" dirty="0"/>
              <a:t> 	Blue = Normal</a:t>
            </a:r>
          </a:p>
          <a:p>
            <a:pPr marL="300038" lvl="1" indent="0">
              <a:buNone/>
            </a:pPr>
            <a:r>
              <a:rPr lang="en-US" sz="1600" dirty="0"/>
              <a:t> 	Orange = Important (example: a CER alert)</a:t>
            </a:r>
          </a:p>
          <a:p>
            <a:pPr marL="300038" lvl="1" indent="0">
              <a:buNone/>
            </a:pPr>
            <a:r>
              <a:rPr lang="en-US" sz="1600" dirty="0"/>
              <a:t> 	Red = Emergency </a:t>
            </a:r>
          </a:p>
          <a:p>
            <a:pPr marL="300038" lvl="1" indent="0">
              <a:buNone/>
            </a:pPr>
            <a:r>
              <a:rPr lang="en-US" sz="1600" dirty="0"/>
              <a:t>The halo around the home button lights matching the priority of the highest alert.</a:t>
            </a:r>
          </a:p>
        </p:txBody>
      </p:sp>
      <p:sp>
        <p:nvSpPr>
          <p:cNvPr id="2" name="Title 1"/>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Message Notification</a:t>
            </a: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7122" y="3026931"/>
            <a:ext cx="270710" cy="22860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17122" y="3300634"/>
            <a:ext cx="270710" cy="22860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17122" y="3595500"/>
            <a:ext cx="270710" cy="228600"/>
          </a:xfrm>
          <a:prstGeom prst="rect">
            <a:avLst/>
          </a:prstGeom>
        </p:spPr>
      </p:pic>
      <p:pic>
        <p:nvPicPr>
          <p:cNvPr id="9" name="Picture 8">
            <a:extLst>
              <a:ext uri="{FF2B5EF4-FFF2-40B4-BE49-F238E27FC236}">
                <a16:creationId xmlns:a16="http://schemas.microsoft.com/office/drawing/2014/main" id="{DDCBD8BF-3871-4FE0-BD85-73F5016E74ED}"/>
              </a:ext>
            </a:extLst>
          </p:cNvPr>
          <p:cNvPicPr>
            <a:picLocks noChangeAspect="1"/>
          </p:cNvPicPr>
          <p:nvPr/>
        </p:nvPicPr>
        <p:blipFill>
          <a:blip r:embed="rId6"/>
          <a:stretch>
            <a:fillRect/>
          </a:stretch>
        </p:blipFill>
        <p:spPr>
          <a:xfrm>
            <a:off x="3464180" y="731520"/>
            <a:ext cx="3097010" cy="1813618"/>
          </a:xfrm>
          <a:prstGeom prst="rect">
            <a:avLst/>
          </a:prstGeom>
        </p:spPr>
      </p:pic>
      <p:sp>
        <p:nvSpPr>
          <p:cNvPr id="5" name="Rectangle 40"/>
          <p:cNvSpPr>
            <a:spLocks noChangeArrowheads="1"/>
          </p:cNvSpPr>
          <p:nvPr/>
        </p:nvSpPr>
        <p:spPr bwMode="auto">
          <a:xfrm>
            <a:off x="6265087" y="731520"/>
            <a:ext cx="296103"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6" name="Rectangle 40"/>
          <p:cNvSpPr>
            <a:spLocks noChangeArrowheads="1"/>
          </p:cNvSpPr>
          <p:nvPr/>
        </p:nvSpPr>
        <p:spPr bwMode="auto">
          <a:xfrm>
            <a:off x="3522294" y="1770222"/>
            <a:ext cx="1173692" cy="445063"/>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3" name="Rectangle 40">
            <a:extLst>
              <a:ext uri="{FF2B5EF4-FFF2-40B4-BE49-F238E27FC236}">
                <a16:creationId xmlns:a16="http://schemas.microsoft.com/office/drawing/2014/main" id="{28120B11-7FA1-457B-A40A-741CE57DE4E6}"/>
              </a:ext>
            </a:extLst>
          </p:cNvPr>
          <p:cNvSpPr>
            <a:spLocks noChangeArrowheads="1"/>
          </p:cNvSpPr>
          <p:nvPr/>
        </p:nvSpPr>
        <p:spPr bwMode="auto">
          <a:xfrm>
            <a:off x="3697941" y="1096786"/>
            <a:ext cx="540845" cy="54945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606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268A57-E9CA-482F-8C8A-4EC28D7ED929}"/>
              </a:ext>
            </a:extLst>
          </p:cNvPr>
          <p:cNvPicPr>
            <a:picLocks noChangeAspect="1"/>
          </p:cNvPicPr>
          <p:nvPr/>
        </p:nvPicPr>
        <p:blipFill>
          <a:blip r:embed="rId3"/>
          <a:stretch>
            <a:fillRect/>
          </a:stretch>
        </p:blipFill>
        <p:spPr>
          <a:xfrm>
            <a:off x="3503586" y="742950"/>
            <a:ext cx="2964520" cy="1736032"/>
          </a:xfrm>
          <a:prstGeom prst="rect">
            <a:avLst/>
          </a:prstGeom>
        </p:spPr>
      </p:pic>
      <p:sp>
        <p:nvSpPr>
          <p:cNvPr id="2" name="Title 1"/>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Message Notification while Moving</a:t>
            </a:r>
          </a:p>
        </p:txBody>
      </p:sp>
      <p:sp>
        <p:nvSpPr>
          <p:cNvPr id="3" name="Content Placeholder 2"/>
          <p:cNvSpPr>
            <a:spLocks noGrp="1"/>
          </p:cNvSpPr>
          <p:nvPr>
            <p:ph idx="1"/>
          </p:nvPr>
        </p:nvSpPr>
        <p:spPr>
          <a:xfrm>
            <a:off x="424282" y="742950"/>
            <a:ext cx="3006547" cy="3964701"/>
          </a:xfrm>
        </p:spPr>
        <p:txBody>
          <a:bodyPr/>
          <a:lstStyle/>
          <a:p>
            <a:pPr marL="0" indent="0">
              <a:buNone/>
            </a:pPr>
            <a:r>
              <a:rPr lang="en-US" dirty="0"/>
              <a:t>Tap Messaging to</a:t>
            </a:r>
            <a:r>
              <a:rPr lang="en-US" dirty="0">
                <a:latin typeface="Arial" panose="020B0604020202020204" pitchFamily="34" charset="0"/>
                <a:cs typeface="Arial" panose="020B0604020202020204" pitchFamily="34" charset="0"/>
              </a:rPr>
              <a:t> see your inbox. You can:</a:t>
            </a:r>
          </a:p>
          <a:p>
            <a:r>
              <a:rPr lang="en-US" sz="1400" dirty="0">
                <a:latin typeface="Arial" panose="020B0604020202020204" pitchFamily="34" charset="0"/>
                <a:cs typeface="Arial" panose="020B0604020202020204" pitchFamily="34" charset="0"/>
              </a:rPr>
              <a:t>Tap the play button to listen.</a:t>
            </a:r>
          </a:p>
          <a:p>
            <a:r>
              <a:rPr lang="en-US" sz="1400" dirty="0">
                <a:latin typeface="Arial" panose="020B0604020202020204" pitchFamily="34" charset="0"/>
                <a:cs typeface="Arial" panose="020B0604020202020204" pitchFamily="34" charset="0"/>
              </a:rPr>
              <a:t>Tap the forward and backward arrows to play other messages.</a:t>
            </a:r>
          </a:p>
          <a:p>
            <a:pPr marL="0" indent="0">
              <a:buNone/>
            </a:pPr>
            <a:r>
              <a:rPr lang="en-US" dirty="0">
                <a:latin typeface="Arial" panose="020B0604020202020204" pitchFamily="34" charset="0"/>
                <a:cs typeface="Arial" panose="020B0604020202020204" pitchFamily="34" charset="0"/>
              </a:rPr>
              <a:t>After you stop, you can:</a:t>
            </a:r>
          </a:p>
          <a:p>
            <a:r>
              <a:rPr lang="en-US" sz="1400" dirty="0">
                <a:latin typeface="Arial" panose="020B0604020202020204" pitchFamily="34" charset="0"/>
                <a:cs typeface="Arial" panose="020B0604020202020204" pitchFamily="34" charset="0"/>
              </a:rPr>
              <a:t>Read information and reply to it.</a:t>
            </a:r>
          </a:p>
          <a:p>
            <a:r>
              <a:rPr lang="en-US" sz="1400" dirty="0">
                <a:latin typeface="Arial" panose="020B0604020202020204" pitchFamily="34" charset="0"/>
                <a:cs typeface="Arial" panose="020B0604020202020204" pitchFamily="34" charset="0"/>
              </a:rPr>
              <a:t>Create and send </a:t>
            </a:r>
            <a:r>
              <a:rPr lang="en-US" sz="1400" dirty="0"/>
              <a:t>new messages</a:t>
            </a:r>
            <a:r>
              <a:rPr lang="en-US" sz="1400" dirty="0">
                <a:latin typeface="Arial" panose="020B0604020202020204" pitchFamily="34" charset="0"/>
                <a:cs typeface="Arial" panose="020B0604020202020204" pitchFamily="34" charset="0"/>
              </a:rPr>
              <a:t>.</a:t>
            </a:r>
          </a:p>
        </p:txBody>
      </p:sp>
      <p:pic>
        <p:nvPicPr>
          <p:cNvPr id="5" name="Picture 16"/>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3513513" y="2658709"/>
            <a:ext cx="2964520" cy="17399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0"/>
          <p:cNvSpPr>
            <a:spLocks noChangeArrowheads="1"/>
          </p:cNvSpPr>
          <p:nvPr/>
        </p:nvSpPr>
        <p:spPr bwMode="auto">
          <a:xfrm>
            <a:off x="4703954" y="1819748"/>
            <a:ext cx="563784" cy="31431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117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Read a Message</a:t>
            </a:r>
          </a:p>
        </p:txBody>
      </p:sp>
      <p:sp>
        <p:nvSpPr>
          <p:cNvPr id="3" name="Content Placeholder 2"/>
          <p:cNvSpPr>
            <a:spLocks noGrp="1"/>
          </p:cNvSpPr>
          <p:nvPr>
            <p:ph idx="1"/>
          </p:nvPr>
        </p:nvSpPr>
        <p:spPr>
          <a:xfrm>
            <a:off x="320219" y="743204"/>
            <a:ext cx="3084163"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the Messaging button.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Tap the message you want to read.</a:t>
            </a:r>
          </a:p>
        </p:txBody>
      </p:sp>
      <p:pic>
        <p:nvPicPr>
          <p:cNvPr id="5" name="Content Placeholder 2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3513516" y="2658638"/>
            <a:ext cx="2982180" cy="17502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8"/>
          <p:cNvSpPr>
            <a:spLocks noChangeArrowheads="1"/>
          </p:cNvSpPr>
          <p:nvPr/>
        </p:nvSpPr>
        <p:spPr bwMode="auto">
          <a:xfrm>
            <a:off x="3710939" y="1090468"/>
            <a:ext cx="556261" cy="54021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Rectangle 38"/>
          <p:cNvSpPr>
            <a:spLocks noChangeArrowheads="1"/>
          </p:cNvSpPr>
          <p:nvPr/>
        </p:nvSpPr>
        <p:spPr bwMode="auto">
          <a:xfrm>
            <a:off x="3505201" y="3180927"/>
            <a:ext cx="2990495" cy="184474"/>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C049FFC-CF69-414C-9594-C656D5F48A22}"/>
              </a:ext>
            </a:extLst>
          </p:cNvPr>
          <p:cNvGrpSpPr/>
          <p:nvPr/>
        </p:nvGrpSpPr>
        <p:grpSpPr>
          <a:xfrm>
            <a:off x="3515238" y="751329"/>
            <a:ext cx="2977976" cy="1747816"/>
            <a:chOff x="3515238" y="751329"/>
            <a:chExt cx="2977976" cy="1747816"/>
          </a:xfrm>
        </p:grpSpPr>
        <p:pic>
          <p:nvPicPr>
            <p:cNvPr id="8" name="Picture 15"/>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3515238" y="751329"/>
              <a:ext cx="2977976" cy="174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53DA7CA-91E2-4D54-B1ED-68ACA75295C0}"/>
                </a:ext>
              </a:extLst>
            </p:cNvPr>
            <p:cNvPicPr>
              <a:picLocks noChangeAspect="1"/>
            </p:cNvPicPr>
            <p:nvPr/>
          </p:nvPicPr>
          <p:blipFill>
            <a:blip r:embed="rId5"/>
            <a:stretch>
              <a:fillRect/>
            </a:stretch>
          </p:blipFill>
          <p:spPr>
            <a:xfrm>
              <a:off x="5072062" y="1634029"/>
              <a:ext cx="1285875" cy="495300"/>
            </a:xfrm>
            <a:prstGeom prst="rect">
              <a:avLst/>
            </a:prstGeom>
          </p:spPr>
        </p:pic>
      </p:grpSp>
    </p:spTree>
    <p:extLst>
      <p:ext uri="{BB962C8B-B14F-4D97-AF65-F5344CB8AC3E}">
        <p14:creationId xmlns:p14="http://schemas.microsoft.com/office/powerpoint/2010/main" val="353622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58817B-E089-466D-8A6F-73A5AB9BDB47}"/>
              </a:ext>
            </a:extLst>
          </p:cNvPr>
          <p:cNvPicPr>
            <a:picLocks noChangeAspect="1"/>
          </p:cNvPicPr>
          <p:nvPr/>
        </p:nvPicPr>
        <p:blipFill>
          <a:blip r:embed="rId2"/>
          <a:stretch>
            <a:fillRect/>
          </a:stretch>
        </p:blipFill>
        <p:spPr>
          <a:xfrm>
            <a:off x="1864371" y="2210787"/>
            <a:ext cx="3677352" cy="2151985"/>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Read a Message</a:t>
            </a:r>
          </a:p>
        </p:txBody>
      </p:sp>
      <p:sp>
        <p:nvSpPr>
          <p:cNvPr id="3" name="Content Placeholder 2"/>
          <p:cNvSpPr>
            <a:spLocks noGrp="1"/>
          </p:cNvSpPr>
          <p:nvPr>
            <p:ph idx="1"/>
          </p:nvPr>
        </p:nvSpPr>
        <p:spPr>
          <a:xfrm>
            <a:off x="320219" y="743204"/>
            <a:ext cx="4925957" cy="1612538"/>
          </a:xfrm>
        </p:spPr>
        <p:txBody>
          <a:bodyPr/>
          <a:lstStyle/>
          <a:p>
            <a:pPr marL="342900" indent="-342900">
              <a:buFont typeface="+mj-lt"/>
              <a:buAutoNum type="arabicPeriod" startAt="3"/>
            </a:pPr>
            <a:r>
              <a:rPr lang="en-US" dirty="0">
                <a:latin typeface="Arial" panose="020B0604020202020204" pitchFamily="34" charset="0"/>
                <a:cs typeface="Arial" panose="020B0604020202020204" pitchFamily="34" charset="0"/>
              </a:rPr>
              <a:t>Scroll to read a long message.</a:t>
            </a:r>
          </a:p>
          <a:p>
            <a:pPr marL="342900" indent="-342900">
              <a:buFont typeface="+mj-lt"/>
              <a:buAutoNum type="arabicPeriod" startAt="3"/>
            </a:pPr>
            <a:r>
              <a:rPr lang="en-US" dirty="0">
                <a:latin typeface="Arial" panose="020B0604020202020204" pitchFamily="34" charset="0"/>
                <a:cs typeface="Arial" panose="020B0604020202020204" pitchFamily="34" charset="0"/>
              </a:rPr>
              <a:t>To read the next or previous message, tap one of the arrows.</a:t>
            </a:r>
          </a:p>
          <a:p>
            <a:pPr marL="342900" indent="-342900">
              <a:buFont typeface="+mj-lt"/>
              <a:buAutoNum type="arabicPeriod" startAt="3"/>
            </a:pPr>
            <a:r>
              <a:rPr lang="en-US" dirty="0">
                <a:latin typeface="Arial" panose="020B0604020202020204" pitchFamily="34" charset="0"/>
                <a:cs typeface="Arial" panose="020B0604020202020204" pitchFamily="34" charset="0"/>
              </a:rPr>
              <a:t>To return to your inbox, tap the Back button.</a:t>
            </a:r>
          </a:p>
        </p:txBody>
      </p:sp>
      <p:sp>
        <p:nvSpPr>
          <p:cNvPr id="5" name="Rectangle 38"/>
          <p:cNvSpPr>
            <a:spLocks noChangeArrowheads="1"/>
          </p:cNvSpPr>
          <p:nvPr/>
        </p:nvSpPr>
        <p:spPr bwMode="auto">
          <a:xfrm>
            <a:off x="5154875" y="2853968"/>
            <a:ext cx="316028" cy="27644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8" name="Rectangle 38">
            <a:extLst>
              <a:ext uri="{FF2B5EF4-FFF2-40B4-BE49-F238E27FC236}">
                <a16:creationId xmlns:a16="http://schemas.microsoft.com/office/drawing/2014/main" id="{F99C931A-B115-406C-927D-BB60DA3453B7}"/>
              </a:ext>
            </a:extLst>
          </p:cNvPr>
          <p:cNvSpPr>
            <a:spLocks noChangeArrowheads="1"/>
          </p:cNvSpPr>
          <p:nvPr/>
        </p:nvSpPr>
        <p:spPr bwMode="auto">
          <a:xfrm>
            <a:off x="4946725" y="4029256"/>
            <a:ext cx="524178" cy="27644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05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DD0CDA-5B22-44B0-A208-44331C710BC8}"/>
              </a:ext>
            </a:extLst>
          </p:cNvPr>
          <p:cNvPicPr>
            <a:picLocks noChangeAspect="1"/>
          </p:cNvPicPr>
          <p:nvPr/>
        </p:nvPicPr>
        <p:blipFill>
          <a:blip r:embed="rId3"/>
          <a:stretch>
            <a:fillRect/>
          </a:stretch>
        </p:blipFill>
        <p:spPr>
          <a:xfrm>
            <a:off x="3501832" y="2748622"/>
            <a:ext cx="3002088" cy="1756821"/>
          </a:xfrm>
          <a:prstGeom prst="rect">
            <a:avLst/>
          </a:prstGeom>
        </p:spPr>
      </p:pic>
      <p:pic>
        <p:nvPicPr>
          <p:cNvPr id="8" name="Picture 7">
            <a:extLst>
              <a:ext uri="{FF2B5EF4-FFF2-40B4-BE49-F238E27FC236}">
                <a16:creationId xmlns:a16="http://schemas.microsoft.com/office/drawing/2014/main" id="{6576E346-A25C-41F9-AA1C-187D13C6E851}"/>
              </a:ext>
            </a:extLst>
          </p:cNvPr>
          <p:cNvPicPr>
            <a:picLocks noChangeAspect="1"/>
          </p:cNvPicPr>
          <p:nvPr/>
        </p:nvPicPr>
        <p:blipFill>
          <a:blip r:embed="rId4"/>
          <a:stretch>
            <a:fillRect/>
          </a:stretch>
        </p:blipFill>
        <p:spPr>
          <a:xfrm>
            <a:off x="3501832" y="756595"/>
            <a:ext cx="3002088" cy="1756821"/>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Reply to a Message</a:t>
            </a:r>
          </a:p>
        </p:txBody>
      </p:sp>
      <p:sp>
        <p:nvSpPr>
          <p:cNvPr id="3" name="Content Placeholder 2"/>
          <p:cNvSpPr>
            <a:spLocks noGrp="1"/>
          </p:cNvSpPr>
          <p:nvPr>
            <p:ph idx="1"/>
          </p:nvPr>
        </p:nvSpPr>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Reply.</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p>
          <a:p>
            <a:pPr marL="342900" indent="-342900">
              <a:buFont typeface="+mj-lt"/>
              <a:buAutoNum type="arabicPeriod"/>
            </a:pPr>
            <a:r>
              <a:rPr lang="en-US" dirty="0">
                <a:latin typeface="Arial" panose="020B0604020202020204" pitchFamily="34" charset="0"/>
                <a:cs typeface="Arial" panose="020B0604020202020204" pitchFamily="34" charset="0"/>
              </a:rPr>
              <a:t>Open the virtual keyboard.</a:t>
            </a:r>
          </a:p>
          <a:p>
            <a:pPr marL="342900" indent="-342900">
              <a:buFont typeface="+mj-lt"/>
              <a:buAutoNum type="arabicPeriod"/>
            </a:pPr>
            <a:r>
              <a:rPr lang="en-US" dirty="0">
                <a:latin typeface="Arial" panose="020B0604020202020204" pitchFamily="34" charset="0"/>
                <a:cs typeface="Arial" panose="020B0604020202020204" pitchFamily="34" charset="0"/>
              </a:rPr>
              <a:t>Type your message.</a:t>
            </a:r>
          </a:p>
          <a:p>
            <a:pPr marL="0" indent="0">
              <a:buNone/>
            </a:pPr>
            <a:endParaRPr lang="en-US" dirty="0"/>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Close the keyboard</a:t>
            </a:r>
            <a:r>
              <a:rPr lang="en-US" dirty="0"/>
              <a:t>.</a:t>
            </a:r>
            <a:endParaRPr lang="en-US" dirty="0">
              <a:latin typeface="Arial" panose="020B0604020202020204" pitchFamily="34" charset="0"/>
              <a:cs typeface="Arial" panose="020B0604020202020204" pitchFamily="34" charset="0"/>
            </a:endParaRPr>
          </a:p>
        </p:txBody>
      </p:sp>
      <p:sp>
        <p:nvSpPr>
          <p:cNvPr id="6" name="Rectangle 38"/>
          <p:cNvSpPr>
            <a:spLocks noChangeArrowheads="1"/>
          </p:cNvSpPr>
          <p:nvPr/>
        </p:nvSpPr>
        <p:spPr bwMode="auto">
          <a:xfrm>
            <a:off x="6276814" y="4277532"/>
            <a:ext cx="227106" cy="20116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Rectangle 38"/>
          <p:cNvSpPr>
            <a:spLocks noChangeArrowheads="1"/>
          </p:cNvSpPr>
          <p:nvPr/>
        </p:nvSpPr>
        <p:spPr bwMode="auto">
          <a:xfrm>
            <a:off x="5212082" y="2211187"/>
            <a:ext cx="410428" cy="27431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914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Reply to a Message</a:t>
            </a:r>
          </a:p>
        </p:txBody>
      </p:sp>
      <p:sp>
        <p:nvSpPr>
          <p:cNvPr id="3" name="Content Placeholder 2"/>
          <p:cNvSpPr>
            <a:spLocks noGrp="1"/>
          </p:cNvSpPr>
          <p:nvPr>
            <p:ph idx="1"/>
          </p:nvPr>
        </p:nvSpPr>
        <p:spPr/>
        <p:txBody>
          <a:bodyPr/>
          <a:lstStyle/>
          <a:p>
            <a:pPr marL="342900" indent="-342900">
              <a:buFont typeface="+mj-lt"/>
              <a:buAutoNum type="arabicPeriod" startAt="6"/>
            </a:pPr>
            <a:r>
              <a:rPr lang="en-US" dirty="0">
                <a:latin typeface="Arial" panose="020B0604020202020204" pitchFamily="34" charset="0"/>
                <a:cs typeface="Arial" panose="020B0604020202020204" pitchFamily="34" charset="0"/>
              </a:rPr>
              <a:t>Tap Send.</a:t>
            </a:r>
          </a:p>
          <a:p>
            <a:pPr marL="342900" indent="-342900">
              <a:buFont typeface="+mj-lt"/>
              <a:buAutoNum type="arabicPeriod" startAt="6"/>
            </a:pPr>
            <a:endParaRPr lang="en-US" dirty="0"/>
          </a:p>
          <a:p>
            <a:pPr marL="342900" indent="-342900">
              <a:buFont typeface="+mj-lt"/>
              <a:buAutoNum type="arabicPeriod" startAt="6"/>
            </a:pPr>
            <a:endParaRPr lang="en-US" dirty="0">
              <a:latin typeface="Arial" panose="020B0604020202020204" pitchFamily="34" charset="0"/>
              <a:cs typeface="Arial" panose="020B0604020202020204" pitchFamily="34" charset="0"/>
            </a:endParaRPr>
          </a:p>
          <a:p>
            <a:pPr marL="342900" indent="-342900">
              <a:buFont typeface="+mj-lt"/>
              <a:buAutoNum type="arabicPeriod" startAt="6"/>
            </a:pPr>
            <a:endParaRPr lang="en-US" dirty="0"/>
          </a:p>
          <a:p>
            <a:pPr marL="342900" indent="-342900">
              <a:buFont typeface="+mj-lt"/>
              <a:buAutoNum type="arabicPeriod" startAt="6"/>
            </a:pPr>
            <a:endParaRPr lang="en-US" dirty="0">
              <a:latin typeface="Arial" panose="020B0604020202020204" pitchFamily="34" charset="0"/>
              <a:cs typeface="Arial" panose="020B0604020202020204" pitchFamily="34" charset="0"/>
            </a:endParaRPr>
          </a:p>
          <a:p>
            <a:pPr marL="342900" indent="-342900">
              <a:buFont typeface="+mj-lt"/>
              <a:buAutoNum type="arabicPeriod" startAt="6"/>
            </a:pPr>
            <a:endParaRPr lang="en-US" dirty="0"/>
          </a:p>
          <a:p>
            <a:pPr marL="342900" indent="-342900">
              <a:buFont typeface="+mj-lt"/>
              <a:buAutoNum type="arabicPeriod" startAt="6"/>
            </a:pPr>
            <a:endParaRPr lang="en-US" dirty="0">
              <a:latin typeface="Arial" panose="020B0604020202020204" pitchFamily="34" charset="0"/>
              <a:cs typeface="Arial" panose="020B0604020202020204" pitchFamily="34" charset="0"/>
            </a:endParaRPr>
          </a:p>
          <a:p>
            <a:pPr marL="342900" indent="-342900">
              <a:buFont typeface="+mj-lt"/>
              <a:buAutoNum type="arabicPeriod" startAt="6"/>
            </a:pPr>
            <a:endParaRPr lang="en-US" dirty="0"/>
          </a:p>
          <a:p>
            <a:pPr marL="342900" indent="-342900">
              <a:buFont typeface="+mj-lt"/>
              <a:buAutoNum type="arabicPeriod" startAt="6"/>
            </a:pPr>
            <a:endParaRPr lang="en-US" dirty="0">
              <a:latin typeface="Arial" panose="020B0604020202020204" pitchFamily="34" charset="0"/>
              <a:cs typeface="Arial" panose="020B0604020202020204" pitchFamily="34" charset="0"/>
            </a:endParaRPr>
          </a:p>
          <a:p>
            <a:pPr marL="342900" indent="-342900">
              <a:buFont typeface="+mj-lt"/>
              <a:buAutoNum type="arabicPeriod" startAt="6"/>
            </a:pPr>
            <a:endParaRPr lang="en-US" dirty="0"/>
          </a:p>
          <a:p>
            <a:pPr marL="342900" indent="-342900">
              <a:buFont typeface="+mj-lt"/>
              <a:buAutoNum type="arabicPeriod" startAt="6"/>
            </a:pPr>
            <a:r>
              <a:rPr lang="en-US" dirty="0">
                <a:latin typeface="Arial" panose="020B0604020202020204" pitchFamily="34" charset="0"/>
                <a:cs typeface="Arial" panose="020B0604020202020204" pitchFamily="34" charset="0"/>
              </a:rPr>
              <a:t>Tap Yes to confirm.</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05490" y="2695990"/>
            <a:ext cx="2987039" cy="1753135"/>
          </a:xfrm>
          <a:prstGeom prst="rect">
            <a:avLst/>
          </a:prstGeom>
        </p:spPr>
      </p:pic>
      <p:sp>
        <p:nvSpPr>
          <p:cNvPr id="5" name="Rectangle 38"/>
          <p:cNvSpPr>
            <a:spLocks noChangeArrowheads="1"/>
          </p:cNvSpPr>
          <p:nvPr/>
        </p:nvSpPr>
        <p:spPr bwMode="auto">
          <a:xfrm>
            <a:off x="4580604" y="3791710"/>
            <a:ext cx="410428" cy="21612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EE0BE3D-AED6-434C-825C-B365D6666DDD}"/>
              </a:ext>
            </a:extLst>
          </p:cNvPr>
          <p:cNvPicPr>
            <a:picLocks noChangeAspect="1"/>
          </p:cNvPicPr>
          <p:nvPr/>
        </p:nvPicPr>
        <p:blipFill>
          <a:blip r:embed="rId4"/>
          <a:stretch>
            <a:fillRect/>
          </a:stretch>
        </p:blipFill>
        <p:spPr>
          <a:xfrm>
            <a:off x="3489988" y="743204"/>
            <a:ext cx="3002088" cy="1756821"/>
          </a:xfrm>
          <a:prstGeom prst="rect">
            <a:avLst/>
          </a:prstGeom>
        </p:spPr>
      </p:pic>
      <p:sp>
        <p:nvSpPr>
          <p:cNvPr id="7" name="Rectangle 38">
            <a:extLst>
              <a:ext uri="{FF2B5EF4-FFF2-40B4-BE49-F238E27FC236}">
                <a16:creationId xmlns:a16="http://schemas.microsoft.com/office/drawing/2014/main" id="{350739B3-C5F2-4A71-A52D-12B8678A1506}"/>
              </a:ext>
            </a:extLst>
          </p:cNvPr>
          <p:cNvSpPr>
            <a:spLocks noChangeArrowheads="1"/>
          </p:cNvSpPr>
          <p:nvPr/>
        </p:nvSpPr>
        <p:spPr bwMode="auto">
          <a:xfrm>
            <a:off x="6000386" y="2185550"/>
            <a:ext cx="455071" cy="28781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55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 a Macro</a:t>
            </a:r>
          </a:p>
        </p:txBody>
      </p:sp>
      <p:sp>
        <p:nvSpPr>
          <p:cNvPr id="3" name="Content Placeholder 2"/>
          <p:cNvSpPr>
            <a:spLocks noGrp="1"/>
          </p:cNvSpPr>
          <p:nvPr>
            <p:ph idx="1"/>
          </p:nvPr>
        </p:nvSpPr>
        <p:spPr>
          <a:xfrm>
            <a:off x="320219" y="743204"/>
            <a:ext cx="3032581" cy="3840988"/>
          </a:xfrm>
        </p:spPr>
        <p:txBody>
          <a:bodyPr/>
          <a:lstStyle/>
          <a:p>
            <a:pPr marL="342900" indent="-342900">
              <a:buFont typeface="+mj-lt"/>
              <a:buAutoNum type="arabicPeriod"/>
            </a:pPr>
            <a:r>
              <a:rPr lang="en-US" dirty="0"/>
              <a:t>Tap Compose.</a:t>
            </a:r>
          </a:p>
          <a:p>
            <a:pPr marL="342900" indent="-342900">
              <a:buFont typeface="+mj-lt"/>
              <a:buAutoNum type="arabicPeriod"/>
            </a:pPr>
            <a:r>
              <a:rPr lang="en-US" dirty="0"/>
              <a:t>Scroll to and tap a macro.</a:t>
            </a:r>
          </a:p>
          <a:p>
            <a:pPr marL="342900" indent="-342900">
              <a:buFont typeface="+mj-lt"/>
              <a:buAutoNum type="arabicPeriod"/>
            </a:pPr>
            <a:r>
              <a:rPr lang="en-US" dirty="0"/>
              <a:t>Tap each field and type your information.</a:t>
            </a:r>
          </a:p>
          <a:p>
            <a:pPr marL="342900" indent="-342900">
              <a:buFont typeface="+mj-lt"/>
              <a:buAutoNum type="arabicPeriod"/>
            </a:pPr>
            <a:r>
              <a:rPr lang="en-US" dirty="0"/>
              <a:t>Scroll down to fill in all fields.</a:t>
            </a:r>
          </a:p>
          <a:p>
            <a:pPr marL="342900" indent="-342900">
              <a:buFont typeface="+mj-lt"/>
              <a:buAutoNum type="arabicPeriod"/>
            </a:pPr>
            <a:r>
              <a:rPr lang="en-US" dirty="0"/>
              <a:t>When done, tap to close the keyboard.</a:t>
            </a:r>
          </a:p>
          <a:p>
            <a:pPr marL="342900" indent="-342900">
              <a:buFont typeface="+mj-lt"/>
              <a:buAutoNum type="arabicPeriod"/>
            </a:pPr>
            <a:r>
              <a:rPr lang="en-US" dirty="0"/>
              <a:t>Tap Send; then tap Yes.</a:t>
            </a:r>
          </a:p>
        </p:txBody>
      </p:sp>
      <p:pic>
        <p:nvPicPr>
          <p:cNvPr id="5" name="Content Placeholder 4"/>
          <p:cNvPicPr>
            <a:picLocks noGrp="1" noChangeAspect="1"/>
          </p:cNvPicPr>
          <p:nvPr>
            <p:ph sz="half" idx="4294967295"/>
          </p:nvPr>
        </p:nvPicPr>
        <p:blipFill>
          <a:blip r:embed="rId3" cstate="screen">
            <a:extLst>
              <a:ext uri="{28A0092B-C50C-407E-A947-70E740481C1C}">
                <a14:useLocalDpi xmlns:a14="http://schemas.microsoft.com/office/drawing/2010/main" val="0"/>
              </a:ext>
            </a:extLst>
          </a:blip>
          <a:stretch>
            <a:fillRect/>
          </a:stretch>
        </p:blipFill>
        <p:spPr>
          <a:xfrm>
            <a:off x="3505200" y="2648216"/>
            <a:ext cx="2986580" cy="1752865"/>
          </a:xfrm>
          <a:prstGeom prst="rect">
            <a:avLst/>
          </a:prstGeom>
          <a:ln w="3175">
            <a:solidFill>
              <a:srgbClr val="6D6E7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05202" y="743204"/>
            <a:ext cx="2986578" cy="1752865"/>
          </a:xfrm>
          <a:prstGeom prst="rect">
            <a:avLst/>
          </a:prstGeom>
          <a:ln w="3175">
            <a:solidFill>
              <a:schemeClr val="tx1"/>
            </a:solidFill>
          </a:ln>
        </p:spPr>
      </p:pic>
      <p:sp>
        <p:nvSpPr>
          <p:cNvPr id="6" name="Rectangle 38">
            <a:extLst>
              <a:ext uri="{FF2B5EF4-FFF2-40B4-BE49-F238E27FC236}">
                <a16:creationId xmlns:a16="http://schemas.microsoft.com/office/drawing/2014/main" id="{4159ACB7-E7CE-4CE3-8544-0B73BAD03412}"/>
              </a:ext>
            </a:extLst>
          </p:cNvPr>
          <p:cNvSpPr>
            <a:spLocks noChangeArrowheads="1"/>
          </p:cNvSpPr>
          <p:nvPr/>
        </p:nvSpPr>
        <p:spPr bwMode="auto">
          <a:xfrm>
            <a:off x="6264245" y="4200041"/>
            <a:ext cx="227536" cy="221854"/>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05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Send a Freeform Message</a:t>
            </a:r>
          </a:p>
        </p:txBody>
      </p:sp>
      <p:sp>
        <p:nvSpPr>
          <p:cNvPr id="3" name="Content Placeholder 2"/>
          <p:cNvSpPr>
            <a:spLocks noGrp="1"/>
          </p:cNvSpPr>
          <p:nvPr>
            <p:ph idx="1"/>
          </p:nvPr>
        </p:nvSpPr>
        <p:spPr>
          <a:xfrm>
            <a:off x="320219" y="743204"/>
            <a:ext cx="3056027"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On the compose tab, tap Freeform button.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Type a message and close the keyboard.</a:t>
            </a:r>
          </a:p>
          <a:p>
            <a:pPr marL="342900" indent="-342900">
              <a:buFont typeface="+mj-lt"/>
              <a:buAutoNum type="arabicPeriod"/>
            </a:pPr>
            <a:r>
              <a:rPr lang="en-US" dirty="0">
                <a:latin typeface="Arial" panose="020B0604020202020204" pitchFamily="34" charset="0"/>
                <a:cs typeface="Arial" panose="020B0604020202020204" pitchFamily="34" charset="0"/>
              </a:rPr>
              <a:t>Tap Send, then tap Yes. </a:t>
            </a:r>
          </a:p>
        </p:txBody>
      </p:sp>
      <p:pic>
        <p:nvPicPr>
          <p:cNvPr id="4" name="Content Placeholder 1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auto">
          <a:xfrm>
            <a:off x="3513513" y="745509"/>
            <a:ext cx="2995351" cy="1758014"/>
          </a:xfrm>
          <a:prstGeom prst="rect">
            <a:avLst/>
          </a:prstGeom>
          <a:noFill/>
          <a:ln w="9525">
            <a:solidFill>
              <a:srgbClr val="6D6E7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1"/>
          <p:cNvSpPr>
            <a:spLocks noChangeArrowheads="1"/>
          </p:cNvSpPr>
          <p:nvPr/>
        </p:nvSpPr>
        <p:spPr bwMode="auto">
          <a:xfrm>
            <a:off x="6021407" y="2213015"/>
            <a:ext cx="460858" cy="29916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7" name="Content Placeholder 2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3513513" y="2658710"/>
            <a:ext cx="2968752" cy="1742402"/>
          </a:xfrm>
          <a:prstGeom prst="rect">
            <a:avLst/>
          </a:prstGeom>
          <a:noFill/>
          <a:ln w="9525">
            <a:solidFill>
              <a:srgbClr val="6D6E7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1"/>
          <p:cNvSpPr>
            <a:spLocks noChangeArrowheads="1"/>
          </p:cNvSpPr>
          <p:nvPr/>
        </p:nvSpPr>
        <p:spPr bwMode="auto">
          <a:xfrm>
            <a:off x="6029720" y="4087201"/>
            <a:ext cx="402336" cy="30645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88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Instructor Training Checklist: Messaging</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Messaging Overview</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Explain how messages are received.</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Show the different ways to tell that a message has arrived, including important or emergency messages.</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Explain how to listen to the message if driving.</a:t>
            </a:r>
          </a:p>
          <a:p>
            <a:pPr marL="0" indent="0">
              <a:buNone/>
            </a:pPr>
            <a:r>
              <a:rPr lang="en-US" b="1" dirty="0">
                <a:latin typeface="Arial" panose="020B0604020202020204" pitchFamily="34" charset="0"/>
                <a:cs typeface="Arial" panose="020B0604020202020204" pitchFamily="34" charset="0"/>
              </a:rPr>
              <a:t>Read and reply to messages</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Use the message list.</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Read a message.</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Reply to a freeform and macro message.</a:t>
            </a:r>
          </a:p>
          <a:p>
            <a:pPr marL="0" indent="0">
              <a:buNone/>
            </a:pPr>
            <a:r>
              <a:rPr lang="en-US" b="1" dirty="0">
                <a:latin typeface="Arial" panose="020B0604020202020204" pitchFamily="34" charset="0"/>
                <a:cs typeface="Arial" panose="020B0604020202020204" pitchFamily="34" charset="0"/>
              </a:rPr>
              <a:t>Send messages</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Create and send a macro message.</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Create and send a freeform message.</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If using macros, explain how your drivers must use the ones your company has set up.</a:t>
            </a:r>
          </a:p>
        </p:txBody>
      </p:sp>
    </p:spTree>
    <p:extLst>
      <p:ext uri="{BB962C8B-B14F-4D97-AF65-F5344CB8AC3E}">
        <p14:creationId xmlns:p14="http://schemas.microsoft.com/office/powerpoint/2010/main" val="4057973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Typical Custom Macros</a:t>
            </a:r>
          </a:p>
        </p:txBody>
      </p:sp>
      <p:pic>
        <p:nvPicPr>
          <p:cNvPr id="6" name="Content Placeholder 5"/>
          <p:cNvPicPr>
            <a:picLocks noGrp="1" noChangeAspect="1"/>
          </p:cNvPicPr>
          <p:nvPr>
            <p:ph idx="1"/>
          </p:nvPr>
        </p:nvPicPr>
        <p:blipFill>
          <a:blip r:embed="rId2"/>
          <a:stretch>
            <a:fillRect/>
          </a:stretch>
        </p:blipFill>
        <p:spPr>
          <a:xfrm>
            <a:off x="856955" y="752475"/>
            <a:ext cx="5543232" cy="3648075"/>
          </a:xfrm>
          <a:prstGeom prst="rect">
            <a:avLst/>
          </a:prstGeom>
        </p:spPr>
      </p:pic>
    </p:spTree>
    <p:extLst>
      <p:ext uri="{BB962C8B-B14F-4D97-AF65-F5344CB8AC3E}">
        <p14:creationId xmlns:p14="http://schemas.microsoft.com/office/powerpoint/2010/main" val="2776651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panose="020B0604020202020204" pitchFamily="34" charset="0"/>
                <a:cs typeface="Arial" panose="020B0604020202020204" pitchFamily="34" charset="0"/>
              </a:rPr>
              <a:t>[Insert Company Name Here] Custom Macros</a:t>
            </a:r>
          </a:p>
        </p:txBody>
      </p:sp>
      <p:sp>
        <p:nvSpPr>
          <p:cNvPr id="3" name="Content Placeholder 2"/>
          <p:cNvSpPr>
            <a:spLocks noGrp="1"/>
          </p:cNvSpPr>
          <p:nvPr>
            <p:ph idx="1"/>
          </p:nvPr>
        </p:nvSpPr>
        <p:spPr/>
        <p:txBody>
          <a:bodyPr numCol="2"/>
          <a:lstStyle/>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42900" indent="-342900">
              <a:buFont typeface="+mj-lt"/>
              <a:buAutoNum type="arabicPeriod" startAt="8"/>
            </a:pPr>
            <a:r>
              <a:rPr lang="en-US" sz="1800" dirty="0">
                <a:latin typeface="Arial" panose="020B0604020202020204" pitchFamily="34" charset="0"/>
                <a:cs typeface="Arial" panose="020B0604020202020204" pitchFamily="34" charset="0"/>
              </a:rPr>
              <a:t>[insert custom macro]</a:t>
            </a:r>
          </a:p>
          <a:p>
            <a:pPr marL="300038" lvl="1" indent="0">
              <a:buNone/>
            </a:pPr>
            <a:endParaRPr lang="en-US" dirty="0">
              <a:latin typeface="Arial" panose="020B0604020202020204" pitchFamily="34" charset="0"/>
              <a:cs typeface="Arial" panose="020B0604020202020204" pitchFamily="34" charset="0"/>
            </a:endParaRPr>
          </a:p>
          <a:p>
            <a:pPr marL="642938" lvl="1" indent="-342900">
              <a:buFont typeface="+mj-lt"/>
              <a:buAutoNum type="arabicPeriod"/>
            </a:pPr>
            <a:endParaRPr lang="en-US" dirty="0">
              <a:latin typeface="Arial" panose="020B0604020202020204" pitchFamily="34" charset="0"/>
              <a:cs typeface="Arial" panose="020B0604020202020204" pitchFamily="34" charset="0"/>
            </a:endParaRPr>
          </a:p>
          <a:p>
            <a:pPr marL="642938" lvl="1" indent="-342900">
              <a:buFont typeface="+mj-lt"/>
              <a:buAutoNum type="arabicPeriod"/>
            </a:pPr>
            <a:endParaRPr lang="en-US" dirty="0">
              <a:latin typeface="Arial" panose="020B0604020202020204" pitchFamily="34" charset="0"/>
              <a:cs typeface="Arial" panose="020B0604020202020204" pitchFamily="34" charset="0"/>
            </a:endParaRPr>
          </a:p>
          <a:p>
            <a:pPr marL="642938" lvl="1" indent="-342900">
              <a:buFont typeface="+mj-lt"/>
              <a:buAutoNum type="arabicPeriod"/>
            </a:pPr>
            <a:endParaRPr lang="en-US" dirty="0">
              <a:latin typeface="Arial" panose="020B0604020202020204" pitchFamily="34" charset="0"/>
              <a:cs typeface="Arial" panose="020B0604020202020204" pitchFamily="34" charset="0"/>
            </a:endParaRPr>
          </a:p>
          <a:p>
            <a:pPr marL="642938" lvl="1" indent="-342900">
              <a:buFont typeface="+mj-lt"/>
              <a:buAutoNum type="arabicPeriod"/>
            </a:pPr>
            <a:endParaRPr lang="en-US" dirty="0">
              <a:latin typeface="Arial" panose="020B0604020202020204" pitchFamily="34" charset="0"/>
              <a:cs typeface="Arial" panose="020B0604020202020204" pitchFamily="34" charset="0"/>
            </a:endParaRPr>
          </a:p>
          <a:p>
            <a:pPr marL="642938" lvl="1" indent="-342900">
              <a:buFont typeface="+mj-lt"/>
              <a:buAutoNum type="arabicPeriod"/>
            </a:pPr>
            <a:endParaRPr lang="en-US" dirty="0">
              <a:latin typeface="Arial" panose="020B0604020202020204" pitchFamily="34" charset="0"/>
              <a:cs typeface="Arial" panose="020B0604020202020204" pitchFamily="34" charset="0"/>
            </a:endParaRPr>
          </a:p>
          <a:p>
            <a:pPr marL="642938" lvl="1"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startAt="8"/>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783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Intelligent Voice Interface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Basic Driver Services</a:t>
            </a:r>
          </a:p>
        </p:txBody>
      </p:sp>
    </p:spTree>
    <p:extLst>
      <p:ext uri="{BB962C8B-B14F-4D97-AF65-F5344CB8AC3E}">
        <p14:creationId xmlns:p14="http://schemas.microsoft.com/office/powerpoint/2010/main" val="335748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Intelligent Voice Interface</a:t>
            </a:r>
          </a:p>
        </p:txBody>
      </p:sp>
      <p:sp>
        <p:nvSpPr>
          <p:cNvPr id="3" name="Content Placeholder 2"/>
          <p:cNvSpPr>
            <a:spLocks noGrp="1"/>
          </p:cNvSpPr>
          <p:nvPr>
            <p:ph idx="1"/>
          </p:nvPr>
        </p:nvSpPr>
        <p:spPr/>
        <p:txBody>
          <a:bodyPr/>
          <a:lstStyle/>
          <a:p>
            <a:pPr marL="0" indent="0">
              <a:buNone/>
            </a:pPr>
            <a:r>
              <a:rPr lang="en-US" dirty="0"/>
              <a:t>Intelligent Voice Interface (IVI) is an always-on application that listens for your commands and responds by voice.</a:t>
            </a:r>
          </a:p>
          <a:p>
            <a:pPr marL="0" indent="0">
              <a:buNone/>
            </a:pPr>
            <a:endParaRPr lang="en-US" dirty="0"/>
          </a:p>
          <a:p>
            <a:pPr marL="0" indent="0">
              <a:buNone/>
            </a:pPr>
            <a:r>
              <a:rPr lang="en-US" dirty="0"/>
              <a:t>To use IVI you need to know:</a:t>
            </a:r>
          </a:p>
          <a:p>
            <a:pPr lvl="1"/>
            <a:r>
              <a:rPr lang="en-US" dirty="0"/>
              <a:t>How to access the feature</a:t>
            </a:r>
          </a:p>
          <a:p>
            <a:pPr lvl="1"/>
            <a:r>
              <a:rPr lang="en-US" dirty="0"/>
              <a:t>Learn the commands</a:t>
            </a:r>
          </a:p>
          <a:p>
            <a:pPr lvl="1"/>
            <a:r>
              <a:rPr lang="en-US" dirty="0"/>
              <a:t>Navigate IVG using your voice</a:t>
            </a:r>
          </a:p>
        </p:txBody>
      </p:sp>
      <p:sp>
        <p:nvSpPr>
          <p:cNvPr id="5" name="Rectangle 40"/>
          <p:cNvSpPr>
            <a:spLocks noChangeArrowheads="1"/>
          </p:cNvSpPr>
          <p:nvPr/>
        </p:nvSpPr>
        <p:spPr bwMode="auto">
          <a:xfrm>
            <a:off x="5585977" y="2663698"/>
            <a:ext cx="249376"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A0EE32B-5194-490B-8704-EE9406D5B57B}"/>
              </a:ext>
            </a:extLst>
          </p:cNvPr>
          <p:cNvGrpSpPr/>
          <p:nvPr/>
        </p:nvGrpSpPr>
        <p:grpSpPr>
          <a:xfrm>
            <a:off x="3515238" y="1619016"/>
            <a:ext cx="2977976" cy="1747816"/>
            <a:chOff x="3515238" y="2653427"/>
            <a:chExt cx="2977976" cy="1747816"/>
          </a:xfrm>
        </p:grpSpPr>
        <p:pic>
          <p:nvPicPr>
            <p:cNvPr id="6" name="Picture 15"/>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3515238" y="2653427"/>
              <a:ext cx="2977976" cy="174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4385419-C437-4941-AD45-8CEDE7F29FA1}"/>
                </a:ext>
              </a:extLst>
            </p:cNvPr>
            <p:cNvPicPr>
              <a:picLocks noChangeAspect="1"/>
            </p:cNvPicPr>
            <p:nvPr/>
          </p:nvPicPr>
          <p:blipFill>
            <a:blip r:embed="rId4"/>
            <a:stretch>
              <a:fillRect/>
            </a:stretch>
          </p:blipFill>
          <p:spPr>
            <a:xfrm>
              <a:off x="3515238" y="2934046"/>
              <a:ext cx="2977976" cy="1467197"/>
            </a:xfrm>
            <a:prstGeom prst="rect">
              <a:avLst/>
            </a:prstGeom>
          </p:spPr>
        </p:pic>
      </p:grpSp>
    </p:spTree>
    <p:extLst>
      <p:ext uri="{BB962C8B-B14F-4D97-AF65-F5344CB8AC3E}">
        <p14:creationId xmlns:p14="http://schemas.microsoft.com/office/powerpoint/2010/main" val="1428375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D17F08-8B45-439E-9CA9-3BF1CE52B39A}"/>
              </a:ext>
            </a:extLst>
          </p:cNvPr>
          <p:cNvPicPr>
            <a:picLocks noChangeAspect="1"/>
          </p:cNvPicPr>
          <p:nvPr/>
        </p:nvPicPr>
        <p:blipFill>
          <a:blip r:embed="rId3"/>
          <a:stretch>
            <a:fillRect/>
          </a:stretch>
        </p:blipFill>
        <p:spPr>
          <a:xfrm>
            <a:off x="3425484" y="731520"/>
            <a:ext cx="3254644" cy="1904616"/>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Access IVI</a:t>
            </a:r>
          </a:p>
        </p:txBody>
      </p:sp>
      <p:sp>
        <p:nvSpPr>
          <p:cNvPr id="3" name="Content Placeholder 2"/>
          <p:cNvSpPr>
            <a:spLocks noGrp="1"/>
          </p:cNvSpPr>
          <p:nvPr>
            <p:ph idx="1"/>
          </p:nvPr>
        </p:nvSpPr>
        <p:spPr>
          <a:xfrm>
            <a:off x="320220" y="743204"/>
            <a:ext cx="3105264"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Say, “Hello Omnitracs.”</a:t>
            </a:r>
          </a:p>
          <a:p>
            <a:pPr marL="0" indent="0">
              <a:buNone/>
            </a:pPr>
            <a:endParaRPr lang="en-US" sz="1400" dirty="0"/>
          </a:p>
          <a:p>
            <a:pPr marL="0" indent="0">
              <a:buNone/>
            </a:pPr>
            <a:r>
              <a:rPr lang="en-US" sz="1400" dirty="0"/>
              <a:t>The IVI icon on the header turns blue </a:t>
            </a:r>
            <a:r>
              <a:rPr lang="en-US" sz="1400" dirty="0">
                <a:latin typeface="Arial" panose="020B0604020202020204" pitchFamily="34" charset="0"/>
                <a:cs typeface="Arial" panose="020B0604020202020204" pitchFamily="34" charset="0"/>
              </a:rPr>
              <a:t>and the IVG responds </a:t>
            </a:r>
            <a:r>
              <a:rPr lang="en-US" sz="1400" dirty="0"/>
              <a:t>with, “Hello, Please state a command.</a:t>
            </a:r>
          </a:p>
          <a:p>
            <a:pPr marL="0" indent="0">
              <a:buNone/>
            </a:pPr>
            <a:endParaRPr lang="en-US" sz="1400" dirty="0"/>
          </a:p>
          <a:p>
            <a:pPr marL="342900" indent="-342900">
              <a:buFont typeface="+mj-lt"/>
              <a:buAutoNum type="arabicPeriod" startAt="2"/>
            </a:pPr>
            <a:r>
              <a:rPr lang="en-US" sz="1400" dirty="0"/>
              <a:t>State a command.</a:t>
            </a:r>
          </a:p>
          <a:p>
            <a:pPr marL="0" indent="0">
              <a:buNone/>
            </a:pPr>
            <a:endParaRPr lang="en-US" sz="1400" dirty="0"/>
          </a:p>
        </p:txBody>
      </p:sp>
      <p:sp>
        <p:nvSpPr>
          <p:cNvPr id="6" name="Rectangle 40"/>
          <p:cNvSpPr>
            <a:spLocks noChangeArrowheads="1"/>
          </p:cNvSpPr>
          <p:nvPr/>
        </p:nvSpPr>
        <p:spPr bwMode="auto">
          <a:xfrm>
            <a:off x="5710665" y="743204"/>
            <a:ext cx="249376"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934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Omnitracs IVI Commands</a:t>
            </a:r>
          </a:p>
        </p:txBody>
      </p:sp>
      <p:sp>
        <p:nvSpPr>
          <p:cNvPr id="3" name="Content Placeholder 2"/>
          <p:cNvSpPr>
            <a:spLocks noGrp="1"/>
          </p:cNvSpPr>
          <p:nvPr>
            <p:ph sz="half" idx="2"/>
          </p:nvPr>
        </p:nvSpPr>
        <p:spPr>
          <a:xfrm>
            <a:off x="549277" y="1392514"/>
            <a:ext cx="3030141" cy="3148488"/>
          </a:xfrm>
        </p:spPr>
        <p:txBody>
          <a:bodyPr/>
          <a:lstStyle/>
          <a:p>
            <a:r>
              <a:rPr lang="en-US" dirty="0"/>
              <a:t>Available hours</a:t>
            </a:r>
          </a:p>
          <a:p>
            <a:r>
              <a:rPr lang="en-US" dirty="0"/>
              <a:t>Brightness Down</a:t>
            </a:r>
          </a:p>
          <a:p>
            <a:r>
              <a:rPr lang="en-US" dirty="0"/>
              <a:t>Brightness Off</a:t>
            </a:r>
          </a:p>
          <a:p>
            <a:r>
              <a:rPr lang="en-US" dirty="0"/>
              <a:t>Brightness Up</a:t>
            </a:r>
          </a:p>
          <a:p>
            <a:r>
              <a:rPr lang="en-US" dirty="0"/>
              <a:t>Go Back</a:t>
            </a:r>
          </a:p>
          <a:p>
            <a:r>
              <a:rPr lang="en-US" dirty="0"/>
              <a:t>Home Screen</a:t>
            </a:r>
          </a:p>
          <a:p>
            <a:r>
              <a:rPr lang="en-US" dirty="0"/>
              <a:t>Hours of Service</a:t>
            </a:r>
          </a:p>
          <a:p>
            <a:r>
              <a:rPr lang="en-US" dirty="0"/>
              <a:t>Inbox</a:t>
            </a:r>
          </a:p>
          <a:p>
            <a:r>
              <a:rPr lang="en-US" dirty="0"/>
              <a:t>Miles per Gallon</a:t>
            </a:r>
          </a:p>
        </p:txBody>
      </p:sp>
      <p:sp>
        <p:nvSpPr>
          <p:cNvPr id="7" name="Content Placeholder 6"/>
          <p:cNvSpPr>
            <a:spLocks noGrp="1"/>
          </p:cNvSpPr>
          <p:nvPr>
            <p:ph sz="quarter" idx="4"/>
          </p:nvPr>
        </p:nvSpPr>
        <p:spPr>
          <a:xfrm>
            <a:off x="3579418" y="1392513"/>
            <a:ext cx="3031331" cy="3148489"/>
          </a:xfrm>
        </p:spPr>
        <p:txBody>
          <a:bodyPr/>
          <a:lstStyle/>
          <a:p>
            <a:r>
              <a:rPr lang="en-US" dirty="0"/>
              <a:t>Mute Volume</a:t>
            </a:r>
          </a:p>
          <a:p>
            <a:r>
              <a:rPr lang="en-US" dirty="0"/>
              <a:t>Read Message</a:t>
            </a:r>
          </a:p>
          <a:p>
            <a:r>
              <a:rPr lang="en-US" dirty="0"/>
              <a:t>Scroll Down</a:t>
            </a:r>
          </a:p>
          <a:p>
            <a:r>
              <a:rPr lang="en-US" dirty="0"/>
              <a:t>Scroll Up</a:t>
            </a:r>
          </a:p>
          <a:p>
            <a:r>
              <a:rPr lang="en-US" dirty="0"/>
              <a:t>Tire Status</a:t>
            </a:r>
          </a:p>
          <a:p>
            <a:r>
              <a:rPr lang="en-US" dirty="0"/>
              <a:t>Vehicle Inspection</a:t>
            </a:r>
          </a:p>
          <a:p>
            <a:r>
              <a:rPr lang="en-US" dirty="0"/>
              <a:t>Volume Down</a:t>
            </a:r>
          </a:p>
          <a:p>
            <a:r>
              <a:rPr lang="en-US" dirty="0"/>
              <a:t>Volume Up</a:t>
            </a:r>
          </a:p>
          <a:p>
            <a:r>
              <a:rPr lang="en-US" dirty="0"/>
              <a:t>What Can I Say</a:t>
            </a:r>
          </a:p>
          <a:p>
            <a:r>
              <a:rPr lang="en-US" dirty="0"/>
              <a:t>Workflow</a:t>
            </a:r>
          </a:p>
          <a:p>
            <a:endParaRPr lang="en-US" dirty="0"/>
          </a:p>
        </p:txBody>
      </p:sp>
      <p:sp>
        <p:nvSpPr>
          <p:cNvPr id="4" name="Rectangle 3">
            <a:extLst>
              <a:ext uri="{FF2B5EF4-FFF2-40B4-BE49-F238E27FC236}">
                <a16:creationId xmlns:a16="http://schemas.microsoft.com/office/drawing/2014/main" id="{F1A14567-CA39-4CAF-A934-F7E9356565BB}"/>
              </a:ext>
            </a:extLst>
          </p:cNvPr>
          <p:cNvSpPr/>
          <p:nvPr/>
        </p:nvSpPr>
        <p:spPr>
          <a:xfrm>
            <a:off x="549277" y="660994"/>
            <a:ext cx="6006506" cy="646331"/>
          </a:xfrm>
          <a:prstGeom prst="rect">
            <a:avLst/>
          </a:prstGeom>
        </p:spPr>
        <p:txBody>
          <a:bodyPr wrap="square">
            <a:spAutoFit/>
          </a:bodyPr>
          <a:lstStyle/>
          <a:p>
            <a:pPr marL="0" indent="0">
              <a:buNone/>
            </a:pPr>
            <a:r>
              <a:rPr lang="en-US" dirty="0"/>
              <a:t>When active, IVI is actively listening for one of the specific commands. For current commands, see the on-board support.</a:t>
            </a:r>
          </a:p>
        </p:txBody>
      </p:sp>
    </p:spTree>
    <p:extLst>
      <p:ext uri="{BB962C8B-B14F-4D97-AF65-F5344CB8AC3E}">
        <p14:creationId xmlns:p14="http://schemas.microsoft.com/office/powerpoint/2010/main" val="3366159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IVI Commands Support</a:t>
            </a:r>
          </a:p>
        </p:txBody>
      </p:sp>
      <p:sp>
        <p:nvSpPr>
          <p:cNvPr id="5" name="Text Placeholder 4"/>
          <p:cNvSpPr>
            <a:spLocks noGrp="1"/>
          </p:cNvSpPr>
          <p:nvPr>
            <p:ph type="body" idx="1"/>
          </p:nvPr>
        </p:nvSpPr>
        <p:spPr>
          <a:xfrm>
            <a:off x="549277" y="615752"/>
            <a:ext cx="6172200" cy="585367"/>
          </a:xfrm>
        </p:spPr>
        <p:txBody>
          <a:bodyPr>
            <a:noAutofit/>
          </a:bodyPr>
          <a:lstStyle/>
          <a:p>
            <a:r>
              <a:rPr lang="en-US" sz="1800" b="0" dirty="0">
                <a:solidFill>
                  <a:srgbClr val="6D6E71"/>
                </a:solidFill>
              </a:rPr>
              <a:t>While in the cab, you have two ways to list available commands: </a:t>
            </a:r>
          </a:p>
        </p:txBody>
      </p:sp>
      <p:sp>
        <p:nvSpPr>
          <p:cNvPr id="3" name="Content Placeholder 2"/>
          <p:cNvSpPr>
            <a:spLocks noGrp="1"/>
          </p:cNvSpPr>
          <p:nvPr>
            <p:ph sz="half" idx="2"/>
          </p:nvPr>
        </p:nvSpPr>
        <p:spPr>
          <a:xfrm>
            <a:off x="549277" y="1273987"/>
            <a:ext cx="3030141" cy="2741911"/>
          </a:xfrm>
        </p:spPr>
        <p:txBody>
          <a:bodyPr/>
          <a:lstStyle/>
          <a:p>
            <a:pPr marL="342900" lvl="0" indent="-342900">
              <a:buFont typeface="+mj-lt"/>
              <a:buAutoNum type="arabicPeriod"/>
            </a:pPr>
            <a:r>
              <a:rPr lang="en-US" dirty="0"/>
              <a:t>Tap the Support button.</a:t>
            </a:r>
          </a:p>
          <a:p>
            <a:pPr marL="342900" lvl="0" indent="-342900">
              <a:buFont typeface="+mj-lt"/>
              <a:buAutoNum type="arabicPeriod"/>
            </a:pPr>
            <a:r>
              <a:rPr lang="en-US" dirty="0"/>
              <a:t>Tap the Intelligent Voice Interface button.</a:t>
            </a:r>
          </a:p>
        </p:txBody>
      </p:sp>
      <p:sp>
        <p:nvSpPr>
          <p:cNvPr id="7" name="Content Placeholder 6"/>
          <p:cNvSpPr>
            <a:spLocks noGrp="1"/>
          </p:cNvSpPr>
          <p:nvPr>
            <p:ph sz="quarter" idx="4"/>
          </p:nvPr>
        </p:nvSpPr>
        <p:spPr>
          <a:xfrm>
            <a:off x="3690146" y="1273987"/>
            <a:ext cx="3031331" cy="2759668"/>
          </a:xfrm>
        </p:spPr>
        <p:txBody>
          <a:bodyPr/>
          <a:lstStyle/>
          <a:p>
            <a:pPr marL="342900" lvl="0" indent="-342900">
              <a:buFont typeface="+mj-lt"/>
              <a:buAutoNum type="arabicPeriod"/>
            </a:pPr>
            <a:r>
              <a:rPr lang="en-US" dirty="0"/>
              <a:t>Say, “Hello Omnitracs”. </a:t>
            </a:r>
          </a:p>
          <a:p>
            <a:pPr marL="342900" lvl="0" indent="-342900">
              <a:buFont typeface="+mj-lt"/>
              <a:buAutoNum type="arabicPeriod"/>
            </a:pPr>
            <a:r>
              <a:rPr lang="en-US" dirty="0"/>
              <a:t>Say, “What can I say”. </a:t>
            </a:r>
          </a:p>
          <a:p>
            <a:pPr marL="342900" lvl="0" indent="-342900">
              <a:buFont typeface="+mj-lt"/>
              <a:buAutoNum type="arabicPeriod"/>
            </a:pPr>
            <a:endParaRPr lang="en-US" dirty="0"/>
          </a:p>
          <a:p>
            <a:pPr marL="0" lvl="0" indent="0">
              <a:buNone/>
            </a:pPr>
            <a:r>
              <a:rPr lang="en-US" dirty="0"/>
              <a:t>The IVG reads the commands aloud.</a:t>
            </a:r>
          </a:p>
        </p:txBody>
      </p:sp>
      <p:pic>
        <p:nvPicPr>
          <p:cNvPr id="6" name="Picture 5">
            <a:extLst>
              <a:ext uri="{FF2B5EF4-FFF2-40B4-BE49-F238E27FC236}">
                <a16:creationId xmlns:a16="http://schemas.microsoft.com/office/drawing/2014/main" id="{4B3334BE-13F8-4E82-AF5C-09EBC2FC014E}"/>
              </a:ext>
            </a:extLst>
          </p:cNvPr>
          <p:cNvPicPr>
            <a:picLocks noChangeAspect="1"/>
          </p:cNvPicPr>
          <p:nvPr/>
        </p:nvPicPr>
        <p:blipFill>
          <a:blip r:embed="rId3"/>
          <a:stretch>
            <a:fillRect/>
          </a:stretch>
        </p:blipFill>
        <p:spPr>
          <a:xfrm>
            <a:off x="763390" y="2344601"/>
            <a:ext cx="2871392" cy="1689054"/>
          </a:xfrm>
          <a:prstGeom prst="rect">
            <a:avLst/>
          </a:prstGeom>
        </p:spPr>
      </p:pic>
      <p:sp>
        <p:nvSpPr>
          <p:cNvPr id="8" name="Rectangle 40"/>
          <p:cNvSpPr>
            <a:spLocks noChangeArrowheads="1"/>
          </p:cNvSpPr>
          <p:nvPr/>
        </p:nvSpPr>
        <p:spPr bwMode="auto">
          <a:xfrm>
            <a:off x="2562592" y="2731313"/>
            <a:ext cx="858380" cy="29909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199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Mobile Reset</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Basic Driver Services</a:t>
            </a:r>
          </a:p>
        </p:txBody>
      </p:sp>
    </p:spTree>
    <p:extLst>
      <p:ext uri="{BB962C8B-B14F-4D97-AF65-F5344CB8AC3E}">
        <p14:creationId xmlns:p14="http://schemas.microsoft.com/office/powerpoint/2010/main" val="434370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Reset</a:t>
            </a:r>
          </a:p>
        </p:txBody>
      </p:sp>
      <p:sp>
        <p:nvSpPr>
          <p:cNvPr id="3" name="Content Placeholder 2"/>
          <p:cNvSpPr>
            <a:spLocks noGrp="1"/>
          </p:cNvSpPr>
          <p:nvPr>
            <p:ph idx="1"/>
          </p:nvPr>
        </p:nvSpPr>
        <p:spPr/>
        <p:txBody>
          <a:bodyPr/>
          <a:lstStyle/>
          <a:p>
            <a:pPr marL="0" indent="0">
              <a:buNone/>
            </a:pPr>
            <a:r>
              <a:rPr lang="en-US" dirty="0"/>
              <a:t>Drivers experiencing problems with their IVG may reset it without requesting an over-the-air command from Omnitracs. The IVG </a:t>
            </a:r>
            <a:r>
              <a:rPr lang="en-US" b="1" dirty="0"/>
              <a:t>cannot</a:t>
            </a:r>
            <a:r>
              <a:rPr lang="en-US" dirty="0"/>
              <a:t> be reset while the vehicle is in motion.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7250" y="2046409"/>
            <a:ext cx="5434748" cy="1449266"/>
          </a:xfrm>
          <a:prstGeom prst="rect">
            <a:avLst/>
          </a:prstGeom>
        </p:spPr>
      </p:pic>
      <p:sp>
        <p:nvSpPr>
          <p:cNvPr id="5" name="Rectangle 40"/>
          <p:cNvSpPr>
            <a:spLocks noChangeArrowheads="1"/>
          </p:cNvSpPr>
          <p:nvPr/>
        </p:nvSpPr>
        <p:spPr bwMode="auto">
          <a:xfrm>
            <a:off x="3038945" y="2702210"/>
            <a:ext cx="536591" cy="36264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Action Button: Information 6">
            <a:hlinkClick r:id="" action="ppaction://noaction" highlightClick="1"/>
          </p:cNvPr>
          <p:cNvSpPr/>
          <p:nvPr/>
        </p:nvSpPr>
        <p:spPr>
          <a:xfrm>
            <a:off x="6300143" y="243586"/>
            <a:ext cx="414528" cy="414528"/>
          </a:xfrm>
          <a:prstGeom prst="actionButtonInformation">
            <a:avLst/>
          </a:prstGeom>
          <a:solidFill>
            <a:srgbClr val="FFD200"/>
          </a:solidFill>
          <a:ln w="25400" cap="flat" cmpd="sng" algn="ctr">
            <a:no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3630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Reset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220" y="743204"/>
            <a:ext cx="3105264"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When safely parked</a:t>
            </a:r>
            <a:r>
              <a:rPr lang="en-US" dirty="0"/>
              <a:t>, r</a:t>
            </a:r>
            <a:r>
              <a:rPr lang="en-US" dirty="0">
                <a:latin typeface="Arial" panose="020B0604020202020204" pitchFamily="34" charset="0"/>
                <a:cs typeface="Arial" panose="020B0604020202020204" pitchFamily="34" charset="0"/>
              </a:rPr>
              <a:t>emove the </a:t>
            </a:r>
            <a:r>
              <a:rPr lang="en-US" dirty="0"/>
              <a:t>protective rubber flap from the left side of the IVG.</a:t>
            </a:r>
          </a:p>
          <a:p>
            <a:pPr marL="342900" indent="-342900">
              <a:buFont typeface="+mj-lt"/>
              <a:buAutoNum type="arabicPeriod"/>
            </a:pPr>
            <a:r>
              <a:rPr lang="en-US" dirty="0">
                <a:latin typeface="Arial" panose="020B0604020202020204" pitchFamily="34" charset="0"/>
                <a:cs typeface="Arial" panose="020B0604020202020204" pitchFamily="34" charset="0"/>
              </a:rPr>
              <a:t>Press and hold the reset button for ten </a:t>
            </a:r>
            <a:r>
              <a:rPr lang="en-US" dirty="0"/>
              <a:t>seconds.</a:t>
            </a:r>
          </a:p>
          <a:p>
            <a:pPr marL="342900" indent="-342900">
              <a:buFont typeface="+mj-lt"/>
              <a:buAutoNum type="arabicPeriod"/>
            </a:pPr>
            <a:r>
              <a:rPr lang="en-US" dirty="0">
                <a:latin typeface="Arial" panose="020B0604020202020204" pitchFamily="34" charset="0"/>
                <a:cs typeface="Arial" panose="020B0604020202020204" pitchFamily="34" charset="0"/>
              </a:rPr>
              <a:t>Release the button and the IVG restarts.</a:t>
            </a:r>
          </a:p>
          <a:p>
            <a:pPr marL="342900" indent="-342900">
              <a:buFont typeface="+mj-lt"/>
              <a:buAutoNum type="arabicPeriod"/>
            </a:pPr>
            <a:r>
              <a:rPr lang="en-US" dirty="0"/>
              <a:t>Check the hardware to make sure everything is working properly before driving again.</a:t>
            </a:r>
            <a:endParaRPr lang="en-US" sz="14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3342178">
            <a:off x="3365697" y="2803604"/>
            <a:ext cx="3010963" cy="80292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23412" y="281353"/>
            <a:ext cx="1957926" cy="1527693"/>
          </a:xfrm>
          <a:prstGeom prst="rect">
            <a:avLst/>
          </a:prstGeom>
        </p:spPr>
      </p:pic>
      <p:sp>
        <p:nvSpPr>
          <p:cNvPr id="10" name="Right Arrow 9"/>
          <p:cNvSpPr/>
          <p:nvPr/>
        </p:nvSpPr>
        <p:spPr>
          <a:xfrm>
            <a:off x="3814396" y="658690"/>
            <a:ext cx="618392" cy="473319"/>
          </a:xfrm>
          <a:prstGeom prst="rightArrow">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p>
            <a:pPr defTabSz="455613"/>
            <a:endParaRPr lang="en-US">
              <a:solidFill>
                <a:prstClr val="black"/>
              </a:solidFill>
              <a:latin typeface="Arial" panose="020B0604020202020204" pitchFamily="34" charset="0"/>
              <a:ea typeface="Corbel" pitchFamily="34" charset="0"/>
              <a:cs typeface="Arial" panose="020B0604020202020204" pitchFamily="34" charset="0"/>
            </a:endParaRPr>
          </a:p>
        </p:txBody>
      </p:sp>
      <p:sp>
        <p:nvSpPr>
          <p:cNvPr id="11" name="Right Arrow 10"/>
          <p:cNvSpPr/>
          <p:nvPr/>
        </p:nvSpPr>
        <p:spPr>
          <a:xfrm>
            <a:off x="3814396" y="2944690"/>
            <a:ext cx="811823" cy="473319"/>
          </a:xfrm>
          <a:prstGeom prst="rightArrow">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p>
            <a:pPr defTabSz="455613"/>
            <a:endParaRPr lang="en-US">
              <a:solidFill>
                <a:prstClr val="black"/>
              </a:solidFill>
              <a:latin typeface="Arial" panose="020B0604020202020204" pitchFamily="34" charset="0"/>
              <a:ea typeface="Corbel" pitchFamily="34" charset="0"/>
              <a:cs typeface="Arial" panose="020B0604020202020204" pitchFamily="34" charset="0"/>
            </a:endParaRPr>
          </a:p>
        </p:txBody>
      </p:sp>
    </p:spTree>
    <p:extLst>
      <p:ext uri="{BB962C8B-B14F-4D97-AF65-F5344CB8AC3E}">
        <p14:creationId xmlns:p14="http://schemas.microsoft.com/office/powerpoint/2010/main" val="72378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0224" y="0"/>
            <a:ext cx="6617775" cy="731520"/>
          </a:xfrm>
        </p:spPr>
        <p:txBody>
          <a:bodyPr/>
          <a:lstStyle/>
          <a:p>
            <a:r>
              <a:rPr lang="en-US" sz="2400" dirty="0">
                <a:latin typeface="Arial" panose="020B0604020202020204" pitchFamily="34" charset="0"/>
                <a:cs typeface="Arial" panose="020B0604020202020204" pitchFamily="34" charset="0"/>
              </a:rPr>
              <a:t>Instructor Training Checklist: On-board Support</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Accessing on-board support</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Demonstrate how to open on-board support.</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Show the main support menu and topic menus, such as Hours of Service.</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Describe and demonstrate how to find </a:t>
            </a:r>
            <a:r>
              <a:rPr lang="en-US" sz="1050" b="1" dirty="0">
                <a:latin typeface="Arial" panose="020B0604020202020204" pitchFamily="34" charset="0"/>
                <a:cs typeface="Arial" panose="020B0604020202020204" pitchFamily="34" charset="0"/>
              </a:rPr>
              <a:t>What’s New </a:t>
            </a:r>
            <a:r>
              <a:rPr lang="en-US" sz="1050" dirty="0">
                <a:latin typeface="Arial" panose="020B0604020202020204" pitchFamily="34" charset="0"/>
                <a:cs typeface="Arial" panose="020B0604020202020204" pitchFamily="34" charset="0"/>
              </a:rPr>
              <a:t>after a firmware upgrade.</a:t>
            </a:r>
          </a:p>
        </p:txBody>
      </p:sp>
    </p:spTree>
    <p:extLst>
      <p:ext uri="{BB962C8B-B14F-4D97-AF65-F5344CB8AC3E}">
        <p14:creationId xmlns:p14="http://schemas.microsoft.com/office/powerpoint/2010/main" val="197489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On-board Support</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Basic Driver Services</a:t>
            </a:r>
          </a:p>
        </p:txBody>
      </p:sp>
    </p:spTree>
    <p:extLst>
      <p:ext uri="{BB962C8B-B14F-4D97-AF65-F5344CB8AC3E}">
        <p14:creationId xmlns:p14="http://schemas.microsoft.com/office/powerpoint/2010/main" val="295523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On-board Support</a:t>
            </a:r>
          </a:p>
        </p:txBody>
      </p:sp>
      <p:sp>
        <p:nvSpPr>
          <p:cNvPr id="3" name="Content Placeholder 2"/>
          <p:cNvSpPr>
            <a:spLocks noGrp="1"/>
          </p:cNvSpPr>
          <p:nvPr>
            <p:ph idx="1"/>
          </p:nvPr>
        </p:nvSpPr>
        <p:spPr>
          <a:xfrm>
            <a:off x="320220" y="743204"/>
            <a:ext cx="6147412" cy="3840988"/>
          </a:xfrm>
        </p:spPr>
        <p:txBody>
          <a:bodyPr/>
          <a:lstStyle/>
          <a:p>
            <a:pPr marL="0" indent="0">
              <a:buNone/>
            </a:pPr>
            <a:r>
              <a:rPr lang="en-US" dirty="0">
                <a:latin typeface="Arial" panose="020B0604020202020204" pitchFamily="34" charset="0"/>
                <a:cs typeface="Arial" panose="020B0604020202020204" pitchFamily="34" charset="0"/>
              </a:rPr>
              <a:t>Support for each </a:t>
            </a:r>
            <a:r>
              <a:rPr lang="en-US" dirty="0"/>
              <a:t>IVG application</a:t>
            </a:r>
            <a:r>
              <a:rPr lang="en-US" dirty="0">
                <a:latin typeface="Arial" panose="020B0604020202020204" pitchFamily="34" charset="0"/>
                <a:cs typeface="Arial" panose="020B0604020202020204" pitchFamily="34" charset="0"/>
              </a:rPr>
              <a:t> is available on the IVG. You need to know how to:</a:t>
            </a:r>
          </a:p>
          <a:p>
            <a:pPr lvl="1"/>
            <a:r>
              <a:rPr lang="en-US" dirty="0">
                <a:latin typeface="Arial" panose="020B0604020202020204" pitchFamily="34" charset="0"/>
                <a:cs typeface="Arial" panose="020B0604020202020204" pitchFamily="34" charset="0"/>
              </a:rPr>
              <a:t>Access the help menu.</a:t>
            </a:r>
          </a:p>
          <a:p>
            <a:pPr lvl="1"/>
            <a:r>
              <a:rPr lang="en-US" dirty="0">
                <a:latin typeface="Arial" panose="020B0604020202020204" pitchFamily="34" charset="0"/>
                <a:cs typeface="Arial" panose="020B0604020202020204" pitchFamily="34" charset="0"/>
              </a:rPr>
              <a:t>Navigate through the help topics.</a:t>
            </a:r>
          </a:p>
          <a:p>
            <a:pPr lvl="1"/>
            <a:r>
              <a:rPr lang="en-US" dirty="0">
                <a:latin typeface="Arial" panose="020B0604020202020204" pitchFamily="34" charset="0"/>
                <a:cs typeface="Arial" panose="020B0604020202020204" pitchFamily="34" charset="0"/>
              </a:rPr>
              <a:t>Locate </a:t>
            </a:r>
            <a:r>
              <a:rPr lang="en-US" b="1" dirty="0">
                <a:latin typeface="Arial" panose="020B0604020202020204" pitchFamily="34" charset="0"/>
                <a:cs typeface="Arial" panose="020B0604020202020204" pitchFamily="34" charset="0"/>
              </a:rPr>
              <a:t>What’s New</a:t>
            </a:r>
            <a:r>
              <a:rPr lang="en-US" dirty="0">
                <a:latin typeface="Arial" panose="020B0604020202020204" pitchFamily="34" charset="0"/>
                <a:cs typeface="Arial" panose="020B0604020202020204" pitchFamily="34" charset="0"/>
              </a:rPr>
              <a:t> after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your </a:t>
            </a:r>
            <a:r>
              <a:rPr lang="en-US" dirty="0"/>
              <a:t>IVG is </a:t>
            </a:r>
            <a:r>
              <a:rPr lang="en-US" dirty="0">
                <a:latin typeface="Arial" panose="020B0604020202020204" pitchFamily="34" charset="0"/>
                <a:cs typeface="Arial" panose="020B0604020202020204" pitchFamily="34" charset="0"/>
              </a:rPr>
              <a:t>upgraded.</a:t>
            </a:r>
          </a:p>
        </p:txBody>
      </p:sp>
      <p:pic>
        <p:nvPicPr>
          <p:cNvPr id="4" name="Picture 3">
            <a:extLst>
              <a:ext uri="{FF2B5EF4-FFF2-40B4-BE49-F238E27FC236}">
                <a16:creationId xmlns:a16="http://schemas.microsoft.com/office/drawing/2014/main" id="{0D69E36D-623F-40AC-AA97-312D7C324C5C}"/>
              </a:ext>
            </a:extLst>
          </p:cNvPr>
          <p:cNvPicPr>
            <a:picLocks noChangeAspect="1"/>
          </p:cNvPicPr>
          <p:nvPr/>
        </p:nvPicPr>
        <p:blipFill>
          <a:blip r:embed="rId2"/>
          <a:stretch>
            <a:fillRect/>
          </a:stretch>
        </p:blipFill>
        <p:spPr>
          <a:xfrm>
            <a:off x="2979993" y="2181412"/>
            <a:ext cx="3247946" cy="1904188"/>
          </a:xfrm>
          <a:prstGeom prst="rect">
            <a:avLst/>
          </a:prstGeom>
        </p:spPr>
      </p:pic>
      <p:sp>
        <p:nvSpPr>
          <p:cNvPr id="6" name="Rectangle 40"/>
          <p:cNvSpPr>
            <a:spLocks noChangeArrowheads="1"/>
          </p:cNvSpPr>
          <p:nvPr/>
        </p:nvSpPr>
        <p:spPr bwMode="auto">
          <a:xfrm>
            <a:off x="3555911" y="3809751"/>
            <a:ext cx="224864"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19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2DF92D-1219-4533-B128-72FB49A75752}"/>
              </a:ext>
            </a:extLst>
          </p:cNvPr>
          <p:cNvPicPr>
            <a:picLocks noChangeAspect="1"/>
          </p:cNvPicPr>
          <p:nvPr/>
        </p:nvPicPr>
        <p:blipFill>
          <a:blip r:embed="rId3"/>
          <a:stretch>
            <a:fillRect/>
          </a:stretch>
        </p:blipFill>
        <p:spPr>
          <a:xfrm>
            <a:off x="3515177" y="2679196"/>
            <a:ext cx="2960206" cy="1732311"/>
          </a:xfrm>
          <a:prstGeom prst="rect">
            <a:avLst/>
          </a:prstGeom>
        </p:spPr>
      </p:pic>
      <p:pic>
        <p:nvPicPr>
          <p:cNvPr id="5" name="Picture 4">
            <a:extLst>
              <a:ext uri="{FF2B5EF4-FFF2-40B4-BE49-F238E27FC236}">
                <a16:creationId xmlns:a16="http://schemas.microsoft.com/office/drawing/2014/main" id="{C8E4CDC1-ABB9-4B93-BD75-FC0934360F1E}"/>
              </a:ext>
            </a:extLst>
          </p:cNvPr>
          <p:cNvPicPr>
            <a:picLocks noChangeAspect="1"/>
          </p:cNvPicPr>
          <p:nvPr/>
        </p:nvPicPr>
        <p:blipFill>
          <a:blip r:embed="rId4"/>
          <a:stretch>
            <a:fillRect/>
          </a:stretch>
        </p:blipFill>
        <p:spPr>
          <a:xfrm>
            <a:off x="3515177" y="750895"/>
            <a:ext cx="2960206" cy="1732311"/>
          </a:xfrm>
          <a:prstGeom prst="rect">
            <a:avLst/>
          </a:prstGeom>
        </p:spPr>
      </p:pic>
      <p:sp>
        <p:nvSpPr>
          <p:cNvPr id="2" name="Title 1"/>
          <p:cNvSpPr>
            <a:spLocks noGrp="1"/>
          </p:cNvSpPr>
          <p:nvPr>
            <p:ph type="title"/>
          </p:nvPr>
        </p:nvSpPr>
        <p:spPr/>
        <p:txBody>
          <a:bodyPr/>
          <a:lstStyle/>
          <a:p>
            <a:r>
              <a:rPr lang="en-US" dirty="0"/>
              <a:t>On-board Support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220" y="743204"/>
            <a:ext cx="3105264"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the question mark.</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 </a:t>
            </a:r>
            <a:r>
              <a:rPr lang="en-US" sz="1400" dirty="0"/>
              <a:t>IVG knows </a:t>
            </a:r>
            <a:r>
              <a:rPr lang="en-US" sz="1400" dirty="0">
                <a:latin typeface="Arial" panose="020B0604020202020204" pitchFamily="34" charset="0"/>
                <a:cs typeface="Arial" panose="020B0604020202020204" pitchFamily="34" charset="0"/>
              </a:rPr>
              <a:t>what application you are using and displays help topics for that application.</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In this example, the driver sees help about using Hours of Service.</a:t>
            </a:r>
          </a:p>
        </p:txBody>
      </p:sp>
      <p:sp>
        <p:nvSpPr>
          <p:cNvPr id="12" name="Rectangle 40"/>
          <p:cNvSpPr>
            <a:spLocks noChangeArrowheads="1"/>
          </p:cNvSpPr>
          <p:nvPr/>
        </p:nvSpPr>
        <p:spPr bwMode="auto">
          <a:xfrm>
            <a:off x="4023566" y="4155723"/>
            <a:ext cx="249376"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0" name="Rectangle 40"/>
          <p:cNvSpPr>
            <a:spLocks noChangeArrowheads="1"/>
          </p:cNvSpPr>
          <p:nvPr/>
        </p:nvSpPr>
        <p:spPr bwMode="auto">
          <a:xfrm>
            <a:off x="4015615" y="2216199"/>
            <a:ext cx="249376"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293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On-board Support: What’s New</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4204" y="1941681"/>
            <a:ext cx="3112298" cy="2195002"/>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From the </a:t>
            </a:r>
            <a:r>
              <a:rPr lang="en-US" dirty="0"/>
              <a:t>Home screen, s</a:t>
            </a:r>
            <a:r>
              <a:rPr lang="en-US" dirty="0">
                <a:latin typeface="Arial" panose="020B0604020202020204" pitchFamily="34" charset="0"/>
                <a:cs typeface="Arial" panose="020B0604020202020204" pitchFamily="34" charset="0"/>
              </a:rPr>
              <a:t>croll to and tap Driver Training.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Tap What’s New.</a:t>
            </a:r>
          </a:p>
        </p:txBody>
      </p:sp>
      <p:pic>
        <p:nvPicPr>
          <p:cNvPr id="4" name="Picture 3">
            <a:extLst>
              <a:ext uri="{FF2B5EF4-FFF2-40B4-BE49-F238E27FC236}">
                <a16:creationId xmlns:a16="http://schemas.microsoft.com/office/drawing/2014/main" id="{F9A98C71-8B1F-4789-9A6E-BF23D320DB95}"/>
              </a:ext>
            </a:extLst>
          </p:cNvPr>
          <p:cNvPicPr>
            <a:picLocks noChangeAspect="1"/>
          </p:cNvPicPr>
          <p:nvPr/>
        </p:nvPicPr>
        <p:blipFill>
          <a:blip r:embed="rId2"/>
          <a:stretch>
            <a:fillRect/>
          </a:stretch>
        </p:blipFill>
        <p:spPr>
          <a:xfrm>
            <a:off x="3468593" y="2887611"/>
            <a:ext cx="3031079" cy="1774796"/>
          </a:xfrm>
          <a:prstGeom prst="rect">
            <a:avLst/>
          </a:prstGeom>
        </p:spPr>
      </p:pic>
      <p:sp>
        <p:nvSpPr>
          <p:cNvPr id="8" name="Rectangle 40"/>
          <p:cNvSpPr>
            <a:spLocks noChangeArrowheads="1"/>
          </p:cNvSpPr>
          <p:nvPr/>
        </p:nvSpPr>
        <p:spPr bwMode="auto">
          <a:xfrm>
            <a:off x="3630891" y="3315877"/>
            <a:ext cx="894283" cy="30936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F36B87-884A-44B9-A45B-E8DB64172607}"/>
              </a:ext>
            </a:extLst>
          </p:cNvPr>
          <p:cNvPicPr>
            <a:picLocks noChangeAspect="1"/>
          </p:cNvPicPr>
          <p:nvPr/>
        </p:nvPicPr>
        <p:blipFill>
          <a:blip r:embed="rId3"/>
          <a:stretch>
            <a:fillRect/>
          </a:stretch>
        </p:blipFill>
        <p:spPr>
          <a:xfrm>
            <a:off x="3468593" y="963593"/>
            <a:ext cx="3031079" cy="1774796"/>
          </a:xfrm>
          <a:prstGeom prst="rect">
            <a:avLst/>
          </a:prstGeom>
        </p:spPr>
      </p:pic>
      <p:sp>
        <p:nvSpPr>
          <p:cNvPr id="6" name="Rectangle 40"/>
          <p:cNvSpPr>
            <a:spLocks noChangeArrowheads="1"/>
          </p:cNvSpPr>
          <p:nvPr/>
        </p:nvSpPr>
        <p:spPr bwMode="auto">
          <a:xfrm>
            <a:off x="5620986" y="1941681"/>
            <a:ext cx="690726" cy="55339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7FFC6A25-6481-4E3F-BFF7-7E9F97A20145}"/>
              </a:ext>
            </a:extLst>
          </p:cNvPr>
          <p:cNvSpPr txBox="1">
            <a:spLocks/>
          </p:cNvSpPr>
          <p:nvPr/>
        </p:nvSpPr>
        <p:spPr bwMode="auto">
          <a:xfrm>
            <a:off x="399841" y="533262"/>
            <a:ext cx="6075413" cy="54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t>When there are software updates to the IVG, you can learn what those changes are.</a:t>
            </a:r>
          </a:p>
        </p:txBody>
      </p:sp>
    </p:spTree>
    <p:extLst>
      <p:ext uri="{BB962C8B-B14F-4D97-AF65-F5344CB8AC3E}">
        <p14:creationId xmlns:p14="http://schemas.microsoft.com/office/powerpoint/2010/main" val="235143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a:t>
            </a:r>
          </a:p>
        </p:txBody>
      </p:sp>
      <p:sp>
        <p:nvSpPr>
          <p:cNvPr id="3" name="Text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Basic Driver Services</a:t>
            </a:r>
          </a:p>
        </p:txBody>
      </p:sp>
    </p:spTree>
    <p:extLst>
      <p:ext uri="{BB962C8B-B14F-4D97-AF65-F5344CB8AC3E}">
        <p14:creationId xmlns:p14="http://schemas.microsoft.com/office/powerpoint/2010/main" val="3202344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Some of the settings on the </a:t>
            </a:r>
            <a:r>
              <a:rPr lang="en-US" dirty="0"/>
              <a:t>IVG are </a:t>
            </a:r>
            <a:r>
              <a:rPr lang="en-US" dirty="0">
                <a:latin typeface="Arial" panose="020B0604020202020204" pitchFamily="34" charset="0"/>
                <a:cs typeface="Arial" panose="020B0604020202020204" pitchFamily="34" charset="0"/>
              </a:rPr>
              <a:t>controlled by your company and cannot be changed. You </a:t>
            </a:r>
            <a:r>
              <a:rPr lang="en-US" dirty="0"/>
              <a:t>have permission </a:t>
            </a:r>
            <a:r>
              <a:rPr lang="en-US" dirty="0">
                <a:latin typeface="Arial" panose="020B0604020202020204" pitchFamily="34" charset="0"/>
                <a:cs typeface="Arial" panose="020B0604020202020204" pitchFamily="34" charset="0"/>
              </a:rPr>
              <a:t>to set:</a:t>
            </a:r>
          </a:p>
          <a:p>
            <a:pPr lvl="1"/>
            <a:r>
              <a:rPr lang="en-US" dirty="0">
                <a:latin typeface="Arial" panose="020B0604020202020204" pitchFamily="34" charset="0"/>
                <a:cs typeface="Arial" panose="020B0604020202020204" pitchFamily="34" charset="0"/>
              </a:rPr>
              <a:t>Volume</a:t>
            </a:r>
          </a:p>
          <a:p>
            <a:pPr lvl="1"/>
            <a:r>
              <a:rPr lang="en-US" dirty="0">
                <a:latin typeface="Arial" panose="020B0604020202020204" pitchFamily="34" charset="0"/>
                <a:cs typeface="Arial" panose="020B0604020202020204" pitchFamily="34" charset="0"/>
              </a:rPr>
              <a:t>Brightness</a:t>
            </a:r>
          </a:p>
          <a:p>
            <a:pPr lvl="1"/>
            <a:r>
              <a:rPr lang="en-US" dirty="0">
                <a:latin typeface="Arial" panose="020B0604020202020204" pitchFamily="34" charset="0"/>
                <a:cs typeface="Arial" panose="020B0604020202020204" pitchFamily="34" charset="0"/>
              </a:rPr>
              <a:t>Time zone</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may also calibrate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touchscreen.</a:t>
            </a:r>
          </a:p>
        </p:txBody>
      </p:sp>
      <p:pic>
        <p:nvPicPr>
          <p:cNvPr id="5" name="Picture 4">
            <a:extLst>
              <a:ext uri="{FF2B5EF4-FFF2-40B4-BE49-F238E27FC236}">
                <a16:creationId xmlns:a16="http://schemas.microsoft.com/office/drawing/2014/main" id="{4102BA51-49E3-4C5F-9E5C-5EAED431CBF5}"/>
              </a:ext>
            </a:extLst>
          </p:cNvPr>
          <p:cNvPicPr>
            <a:picLocks noChangeAspect="1"/>
          </p:cNvPicPr>
          <p:nvPr/>
        </p:nvPicPr>
        <p:blipFill>
          <a:blip r:embed="rId2"/>
          <a:stretch>
            <a:fillRect/>
          </a:stretch>
        </p:blipFill>
        <p:spPr>
          <a:xfrm>
            <a:off x="3424413" y="1554415"/>
            <a:ext cx="3149769" cy="1844293"/>
          </a:xfrm>
          <a:prstGeom prst="rect">
            <a:avLst/>
          </a:prstGeom>
        </p:spPr>
      </p:pic>
    </p:spTree>
    <p:extLst>
      <p:ext uri="{BB962C8B-B14F-4D97-AF65-F5344CB8AC3E}">
        <p14:creationId xmlns:p14="http://schemas.microsoft.com/office/powerpoint/2010/main" val="3094870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Driver Settings: View </a:t>
            </a:r>
            <a:r>
              <a:rPr lang="en-US" sz="2400" dirty="0"/>
              <a:t>IVG Information</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6010" y="1293141"/>
            <a:ext cx="3056027" cy="273641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From the </a:t>
            </a:r>
            <a:r>
              <a:rPr lang="en-US" dirty="0"/>
              <a:t>Home screen</a:t>
            </a:r>
            <a:r>
              <a:rPr lang="en-US" dirty="0">
                <a:latin typeface="Arial" panose="020B0604020202020204" pitchFamily="34" charset="0"/>
                <a:cs typeface="Arial" panose="020B0604020202020204" pitchFamily="34" charset="0"/>
              </a:rPr>
              <a:t>, tap Settings.</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Provide information about the </a:t>
            </a:r>
            <a:r>
              <a:rPr lang="en-US" dirty="0"/>
              <a:t>IVG to the technician.</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E23FF82-9A74-42DB-9AB9-F070C39D8855}"/>
              </a:ext>
            </a:extLst>
          </p:cNvPr>
          <p:cNvPicPr>
            <a:picLocks noChangeAspect="1"/>
          </p:cNvPicPr>
          <p:nvPr/>
        </p:nvPicPr>
        <p:blipFill>
          <a:blip r:embed="rId2"/>
          <a:stretch>
            <a:fillRect/>
          </a:stretch>
        </p:blipFill>
        <p:spPr>
          <a:xfrm>
            <a:off x="3432493" y="971413"/>
            <a:ext cx="2981459" cy="1745742"/>
          </a:xfrm>
          <a:prstGeom prst="rect">
            <a:avLst/>
          </a:prstGeom>
        </p:spPr>
      </p:pic>
      <p:sp>
        <p:nvSpPr>
          <p:cNvPr id="6" name="Rectangle 40"/>
          <p:cNvSpPr>
            <a:spLocks noChangeArrowheads="1"/>
          </p:cNvSpPr>
          <p:nvPr/>
        </p:nvSpPr>
        <p:spPr bwMode="auto">
          <a:xfrm>
            <a:off x="3587679" y="1290886"/>
            <a:ext cx="690726" cy="55339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DEB180A-5D20-46D0-A769-12DCB2D295CC}"/>
              </a:ext>
            </a:extLst>
          </p:cNvPr>
          <p:cNvPicPr>
            <a:picLocks noChangeAspect="1"/>
          </p:cNvPicPr>
          <p:nvPr/>
        </p:nvPicPr>
        <p:blipFill>
          <a:blip r:embed="rId3"/>
          <a:stretch>
            <a:fillRect/>
          </a:stretch>
        </p:blipFill>
        <p:spPr>
          <a:xfrm>
            <a:off x="3432493" y="2813030"/>
            <a:ext cx="2981459" cy="1749162"/>
          </a:xfrm>
          <a:prstGeom prst="rect">
            <a:avLst/>
          </a:prstGeom>
          <a:ln w="3175">
            <a:solidFill>
              <a:schemeClr val="tx1"/>
            </a:solidFill>
          </a:ln>
        </p:spPr>
      </p:pic>
      <p:sp>
        <p:nvSpPr>
          <p:cNvPr id="9" name="Content Placeholder 2">
            <a:extLst>
              <a:ext uri="{FF2B5EF4-FFF2-40B4-BE49-F238E27FC236}">
                <a16:creationId xmlns:a16="http://schemas.microsoft.com/office/drawing/2014/main" id="{098EA309-C41F-46B3-9C5D-D45BF2BE7089}"/>
              </a:ext>
            </a:extLst>
          </p:cNvPr>
          <p:cNvSpPr txBox="1">
            <a:spLocks/>
          </p:cNvSpPr>
          <p:nvPr/>
        </p:nvSpPr>
        <p:spPr bwMode="auto">
          <a:xfrm>
            <a:off x="338539" y="649273"/>
            <a:ext cx="6075413" cy="54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t>If requested by a technician, you may need to provide setting information.</a:t>
            </a:r>
          </a:p>
        </p:txBody>
      </p:sp>
    </p:spTree>
    <p:extLst>
      <p:ext uri="{BB962C8B-B14F-4D97-AF65-F5344CB8AC3E}">
        <p14:creationId xmlns:p14="http://schemas.microsoft.com/office/powerpoint/2010/main" val="779574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646248" y="1151553"/>
            <a:ext cx="2398449" cy="883429"/>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 Set Brightness</a:t>
            </a:r>
          </a:p>
        </p:txBody>
      </p:sp>
      <p:sp>
        <p:nvSpPr>
          <p:cNvPr id="3" name="Content Placeholder 2"/>
          <p:cNvSpPr>
            <a:spLocks noGrp="1"/>
          </p:cNvSpPr>
          <p:nvPr>
            <p:ph idx="1"/>
          </p:nvPr>
        </p:nvSpPr>
        <p:spPr>
          <a:xfrm>
            <a:off x="320220" y="743204"/>
            <a:ext cx="3184982" cy="3840988"/>
          </a:xfrm>
        </p:spPr>
        <p:txBody>
          <a:bodyPr/>
          <a:lstStyle/>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Use these button to control the screen brightness.</a:t>
            </a:r>
          </a:p>
        </p:txBody>
      </p:sp>
      <p:sp>
        <p:nvSpPr>
          <p:cNvPr id="11" name="Rectangle 40"/>
          <p:cNvSpPr>
            <a:spLocks noChangeArrowheads="1"/>
          </p:cNvSpPr>
          <p:nvPr/>
        </p:nvSpPr>
        <p:spPr bwMode="auto">
          <a:xfrm>
            <a:off x="3806171" y="1151811"/>
            <a:ext cx="737001" cy="88317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56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 Volume</a:t>
            </a:r>
          </a:p>
        </p:txBody>
      </p:sp>
      <p:sp>
        <p:nvSpPr>
          <p:cNvPr id="3" name="Content Placeholder 2"/>
          <p:cNvSpPr>
            <a:spLocks noGrp="1"/>
          </p:cNvSpPr>
          <p:nvPr>
            <p:ph idx="1"/>
          </p:nvPr>
        </p:nvSpPr>
        <p:spPr>
          <a:xfrm>
            <a:off x="320220" y="743204"/>
            <a:ext cx="3184982" cy="3840988"/>
          </a:xfrm>
        </p:spPr>
        <p:txBody>
          <a:bodyPr/>
          <a:lstStyle/>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Use these buttons to increase or decrease the volume.</a:t>
            </a:r>
          </a:p>
          <a:p>
            <a:pPr marL="342900" indent="-342900">
              <a:buFont typeface="+mj-lt"/>
              <a:buAutoNum type="arabicPeriod"/>
            </a:pP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05274" y="1119747"/>
            <a:ext cx="2398449" cy="883429"/>
          </a:xfrm>
          <a:prstGeom prst="rect">
            <a:avLst/>
          </a:prstGeom>
        </p:spPr>
      </p:pic>
      <p:sp>
        <p:nvSpPr>
          <p:cNvPr id="10" name="Rectangle 40"/>
          <p:cNvSpPr>
            <a:spLocks noChangeArrowheads="1"/>
          </p:cNvSpPr>
          <p:nvPr/>
        </p:nvSpPr>
        <p:spPr bwMode="auto">
          <a:xfrm>
            <a:off x="5336236" y="1120005"/>
            <a:ext cx="737001" cy="88317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90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 Set Time Zone</a:t>
            </a:r>
          </a:p>
        </p:txBody>
      </p:sp>
      <p:sp>
        <p:nvSpPr>
          <p:cNvPr id="3" name="Content Placeholder 2"/>
          <p:cNvSpPr>
            <a:spLocks noGrp="1"/>
          </p:cNvSpPr>
          <p:nvPr>
            <p:ph idx="1"/>
          </p:nvPr>
        </p:nvSpPr>
        <p:spPr>
          <a:xfrm>
            <a:off x="320219" y="743204"/>
            <a:ext cx="3184981"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From Settings, tap Time Zone.</a:t>
            </a:r>
          </a:p>
          <a:p>
            <a:pPr marL="342900" indent="-342900">
              <a:buFont typeface="+mj-lt"/>
              <a:buAutoNum type="arabicPeriod"/>
            </a:pPr>
            <a:r>
              <a:rPr lang="en-US" dirty="0">
                <a:latin typeface="Arial" panose="020B0604020202020204" pitchFamily="34" charset="0"/>
                <a:cs typeface="Arial" panose="020B0604020202020204" pitchFamily="34" charset="0"/>
              </a:rPr>
              <a:t>Scroll to locate the time zone and tap to select it.</a:t>
            </a:r>
          </a:p>
          <a:p>
            <a:pPr marL="342900" indent="-342900">
              <a:buFont typeface="+mj-lt"/>
              <a:buAutoNum type="arabicPeriod"/>
            </a:pPr>
            <a:r>
              <a:rPr lang="en-US" dirty="0">
                <a:latin typeface="Arial" panose="020B0604020202020204" pitchFamily="34" charset="0"/>
                <a:cs typeface="Arial" panose="020B0604020202020204" pitchFamily="34" charset="0"/>
              </a:rPr>
              <a:t>Optionally, select Auto-Adjust for Daylight Saving.</a:t>
            </a:r>
          </a:p>
          <a:p>
            <a:pPr marL="342900" indent="-342900">
              <a:buFont typeface="+mj-lt"/>
              <a:buAutoNum type="arabicPeriod"/>
            </a:pPr>
            <a:r>
              <a:rPr lang="en-US" dirty="0">
                <a:latin typeface="Arial" panose="020B0604020202020204" pitchFamily="34" charset="0"/>
                <a:cs typeface="Arial" panose="020B0604020202020204" pitchFamily="34" charset="0"/>
              </a:rPr>
              <a:t>Tap apply.</a:t>
            </a:r>
          </a:p>
          <a:p>
            <a:pPr marL="342900" indent="-342900">
              <a:buFont typeface="+mj-lt"/>
              <a:buAutoNum type="arabicPeriod"/>
            </a:pPr>
            <a:endParaRPr lang="en-US" dirty="0"/>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t>Tap OK.</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057A4D8-EB21-4345-B33C-B1CFAC9CEF9A}"/>
              </a:ext>
            </a:extLst>
          </p:cNvPr>
          <p:cNvPicPr>
            <a:picLocks noChangeAspect="1"/>
          </p:cNvPicPr>
          <p:nvPr/>
        </p:nvPicPr>
        <p:blipFill>
          <a:blip r:embed="rId2"/>
          <a:stretch>
            <a:fillRect/>
          </a:stretch>
        </p:blipFill>
        <p:spPr>
          <a:xfrm>
            <a:off x="3505200" y="731520"/>
            <a:ext cx="2984467" cy="1746791"/>
          </a:xfrm>
          <a:prstGeom prst="rect">
            <a:avLst/>
          </a:prstGeom>
          <a:ln w="3175">
            <a:solidFill>
              <a:schemeClr val="tx1"/>
            </a:solidFill>
          </a:ln>
        </p:spPr>
      </p:pic>
      <p:pic>
        <p:nvPicPr>
          <p:cNvPr id="7" name="Picture 6">
            <a:extLst>
              <a:ext uri="{FF2B5EF4-FFF2-40B4-BE49-F238E27FC236}">
                <a16:creationId xmlns:a16="http://schemas.microsoft.com/office/drawing/2014/main" id="{EDCCE55B-A94E-4EA6-ADFF-9C6AFB2426C3}"/>
              </a:ext>
            </a:extLst>
          </p:cNvPr>
          <p:cNvPicPr>
            <a:picLocks noChangeAspect="1"/>
          </p:cNvPicPr>
          <p:nvPr/>
        </p:nvPicPr>
        <p:blipFill>
          <a:blip r:embed="rId3"/>
          <a:stretch>
            <a:fillRect/>
          </a:stretch>
        </p:blipFill>
        <p:spPr>
          <a:xfrm>
            <a:off x="3513513" y="2663698"/>
            <a:ext cx="2986940" cy="1749452"/>
          </a:xfrm>
          <a:prstGeom prst="rect">
            <a:avLst/>
          </a:prstGeom>
        </p:spPr>
      </p:pic>
      <p:sp>
        <p:nvSpPr>
          <p:cNvPr id="8" name="Rectangle 40">
            <a:extLst>
              <a:ext uri="{FF2B5EF4-FFF2-40B4-BE49-F238E27FC236}">
                <a16:creationId xmlns:a16="http://schemas.microsoft.com/office/drawing/2014/main" id="{7E34FD8A-AF77-443F-A5FC-47E0F28C7F01}"/>
              </a:ext>
            </a:extLst>
          </p:cNvPr>
          <p:cNvSpPr>
            <a:spLocks noChangeArrowheads="1"/>
          </p:cNvSpPr>
          <p:nvPr/>
        </p:nvSpPr>
        <p:spPr bwMode="auto">
          <a:xfrm>
            <a:off x="5979382" y="2186608"/>
            <a:ext cx="497218" cy="30586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9" name="Rectangle 40">
            <a:extLst>
              <a:ext uri="{FF2B5EF4-FFF2-40B4-BE49-F238E27FC236}">
                <a16:creationId xmlns:a16="http://schemas.microsoft.com/office/drawing/2014/main" id="{FD62FB90-C8D3-4250-9EE0-FCC1DD89650A}"/>
              </a:ext>
            </a:extLst>
          </p:cNvPr>
          <p:cNvSpPr>
            <a:spLocks noChangeArrowheads="1"/>
          </p:cNvSpPr>
          <p:nvPr/>
        </p:nvSpPr>
        <p:spPr bwMode="auto">
          <a:xfrm>
            <a:off x="4163497" y="976393"/>
            <a:ext cx="497218" cy="23221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02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Instructor Training Checklist: Settings</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View and change settings</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Calibrate the display</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Adjust the time zone</a:t>
            </a:r>
          </a:p>
          <a:p>
            <a:pPr>
              <a:buFont typeface="Wingdings" panose="05000000000000000000" pitchFamily="2" charset="2"/>
              <a:buChar char="q"/>
            </a:pPr>
            <a:r>
              <a:rPr lang="en-US" sz="1050" dirty="0"/>
              <a:t>If asked by a technician</a:t>
            </a:r>
          </a:p>
          <a:p>
            <a:pPr lvl="1">
              <a:buFont typeface="Wingdings" panose="05000000000000000000" pitchFamily="2" charset="2"/>
              <a:buChar char="q"/>
            </a:pPr>
            <a:r>
              <a:rPr lang="en-US" sz="850" dirty="0"/>
              <a:t>View settings</a:t>
            </a:r>
          </a:p>
          <a:p>
            <a:pPr lvl="1">
              <a:buFont typeface="Wingdings" panose="05000000000000000000" pitchFamily="2" charset="2"/>
              <a:buChar char="q"/>
            </a:pPr>
            <a:r>
              <a:rPr lang="en-US" sz="850" dirty="0"/>
              <a:t>View status of ancillary devices</a:t>
            </a:r>
            <a:endParaRPr lang="en-US" sz="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014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 Calibrate Display</a:t>
            </a:r>
          </a:p>
        </p:txBody>
      </p:sp>
      <p:sp>
        <p:nvSpPr>
          <p:cNvPr id="3" name="Content Placeholder 2"/>
          <p:cNvSpPr>
            <a:spLocks noGrp="1"/>
          </p:cNvSpPr>
          <p:nvPr>
            <p:ph idx="1"/>
          </p:nvPr>
        </p:nvSpPr>
        <p:spPr>
          <a:xfrm>
            <a:off x="320220" y="743204"/>
            <a:ext cx="3091196" cy="3840988"/>
          </a:xfrm>
        </p:spPr>
        <p:txBody>
          <a:bodyPr/>
          <a:lstStyle/>
          <a:p>
            <a:pPr marL="342900" indent="-342900">
              <a:buFont typeface="+mj-lt"/>
              <a:buAutoNum type="arabicPeriod" startAt="4"/>
            </a:pPr>
            <a:r>
              <a:rPr lang="en-US" dirty="0">
                <a:latin typeface="Arial" panose="020B0604020202020204" pitchFamily="34" charset="0"/>
                <a:cs typeface="Arial" panose="020B0604020202020204" pitchFamily="34" charset="0"/>
              </a:rPr>
              <a:t>Tap OK to dismiss the success notification.</a:t>
            </a:r>
          </a:p>
          <a:p>
            <a:pPr marL="342900" indent="-342900">
              <a:buFont typeface="+mj-lt"/>
              <a:buAutoNum type="arabicPeriod" startAt="4"/>
            </a:pPr>
            <a:endParaRPr lang="en-US" dirty="0">
              <a:latin typeface="Arial" panose="020B0604020202020204" pitchFamily="34" charset="0"/>
              <a:cs typeface="Arial" panose="020B0604020202020204" pitchFamily="34" charset="0"/>
            </a:endParaRPr>
          </a:p>
          <a:p>
            <a:pPr marL="342900" indent="-342900">
              <a:buFont typeface="+mj-lt"/>
              <a:buAutoNum type="arabicPeriod" startAt="4"/>
            </a:pPr>
            <a:endParaRPr lang="en-US" dirty="0">
              <a:latin typeface="Arial" panose="020B0604020202020204" pitchFamily="34" charset="0"/>
              <a:cs typeface="Arial" panose="020B0604020202020204" pitchFamily="34" charset="0"/>
            </a:endParaRPr>
          </a:p>
          <a:p>
            <a:pPr marL="342900" indent="-342900">
              <a:buFont typeface="+mj-lt"/>
              <a:buAutoNum type="arabicPeriod" startAt="4"/>
            </a:pPr>
            <a:endParaRPr lang="en-US" dirty="0">
              <a:latin typeface="Arial" panose="020B0604020202020204" pitchFamily="34" charset="0"/>
              <a:cs typeface="Arial" panose="020B0604020202020204" pitchFamily="34" charset="0"/>
            </a:endParaRPr>
          </a:p>
          <a:p>
            <a:pPr marL="342900" indent="-342900">
              <a:buFont typeface="+mj-lt"/>
              <a:buAutoNum type="arabicPeriod" startAt="4"/>
            </a:pPr>
            <a:endParaRPr lang="en-US" dirty="0">
              <a:latin typeface="Arial" panose="020B0604020202020204" pitchFamily="34" charset="0"/>
              <a:cs typeface="Arial" panose="020B0604020202020204" pitchFamily="34" charset="0"/>
            </a:endParaRPr>
          </a:p>
          <a:p>
            <a:pPr marL="342900" indent="-342900">
              <a:buFont typeface="+mj-lt"/>
              <a:buAutoNum type="arabicPeriod" startAt="4"/>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Note: You do not need to calibrate the display unless you are asked to by a technician.</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05200" y="739832"/>
            <a:ext cx="2995353" cy="1758014"/>
          </a:xfrm>
          <a:prstGeom prst="rect">
            <a:avLst/>
          </a:prstGeom>
        </p:spPr>
      </p:pic>
    </p:spTree>
    <p:extLst>
      <p:ext uri="{BB962C8B-B14F-4D97-AF65-F5344CB8AC3E}">
        <p14:creationId xmlns:p14="http://schemas.microsoft.com/office/powerpoint/2010/main" val="3611724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 Calibrate Display</a:t>
            </a:r>
          </a:p>
        </p:txBody>
      </p:sp>
      <p:sp>
        <p:nvSpPr>
          <p:cNvPr id="3" name="Content Placeholder 2"/>
          <p:cNvSpPr>
            <a:spLocks noGrp="1"/>
          </p:cNvSpPr>
          <p:nvPr>
            <p:ph idx="1"/>
          </p:nvPr>
        </p:nvSpPr>
        <p:spPr>
          <a:xfrm>
            <a:off x="320220" y="743204"/>
            <a:ext cx="3184982"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From Settings, tap Calibration.</a:t>
            </a:r>
          </a:p>
          <a:p>
            <a:pPr marL="342900" indent="-342900">
              <a:buFont typeface="+mj-lt"/>
              <a:buAutoNum type="arabicPeriod"/>
            </a:pPr>
            <a:r>
              <a:rPr lang="en-US" dirty="0">
                <a:latin typeface="Arial" panose="020B0604020202020204" pitchFamily="34" charset="0"/>
                <a:cs typeface="Arial" panose="020B0604020202020204" pitchFamily="34" charset="0"/>
              </a:rPr>
              <a:t>Tap Calibrate.</a:t>
            </a: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startAt="3"/>
            </a:pPr>
            <a:r>
              <a:rPr lang="en-US" dirty="0">
                <a:latin typeface="Arial" panose="020B0604020202020204" pitchFamily="34" charset="0"/>
                <a:cs typeface="Arial" panose="020B0604020202020204" pitchFamily="34" charset="0"/>
              </a:rPr>
              <a:t>Tap and hold on each target for two seconds – do not swipe.</a:t>
            </a:r>
          </a:p>
          <a:p>
            <a:pPr marL="0" indent="0">
              <a:buNone/>
            </a:pPr>
            <a:endParaRPr lang="en-US" dirty="0"/>
          </a:p>
          <a:p>
            <a:pPr marL="0" indent="0">
              <a:buNone/>
            </a:pPr>
            <a:r>
              <a:rPr lang="en-US" dirty="0"/>
              <a:t>You can use the tip of a pen if the ballpoint is retracted.</a:t>
            </a:r>
          </a:p>
          <a:p>
            <a:pPr marL="342900" indent="-342900">
              <a:buFont typeface="+mj-lt"/>
              <a:buAutoNum type="arabicPeriod" startAt="3"/>
            </a:pPr>
            <a:endParaRPr lang="en-US" dirty="0">
              <a:latin typeface="Arial" panose="020B0604020202020204" pitchFamily="34" charset="0"/>
              <a:cs typeface="Arial" panose="020B0604020202020204" pitchFamily="34" charset="0"/>
            </a:endParaRPr>
          </a:p>
          <a:p>
            <a:pPr marL="342900" indent="-342900">
              <a:buFont typeface="+mj-lt"/>
              <a:buAutoNum type="arabicPeriod" startAt="4"/>
            </a:pPr>
            <a:r>
              <a:rPr lang="en-US" dirty="0"/>
              <a:t>Release, and tap/hold the next target.</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t="51963"/>
          <a:stretch/>
        </p:blipFill>
        <p:spPr>
          <a:xfrm>
            <a:off x="3516487" y="2831592"/>
            <a:ext cx="2974409" cy="1752600"/>
          </a:xfrm>
          <a:prstGeom prst="rect">
            <a:avLst/>
          </a:prstGeom>
        </p:spPr>
      </p:pic>
      <p:pic>
        <p:nvPicPr>
          <p:cNvPr id="8" name="Picture 7">
            <a:extLst>
              <a:ext uri="{FF2B5EF4-FFF2-40B4-BE49-F238E27FC236}">
                <a16:creationId xmlns:a16="http://schemas.microsoft.com/office/drawing/2014/main" id="{036271A4-CB22-403E-8714-16F464659B95}"/>
              </a:ext>
            </a:extLst>
          </p:cNvPr>
          <p:cNvPicPr>
            <a:picLocks noChangeAspect="1"/>
          </p:cNvPicPr>
          <p:nvPr/>
        </p:nvPicPr>
        <p:blipFill>
          <a:blip r:embed="rId4"/>
          <a:stretch>
            <a:fillRect/>
          </a:stretch>
        </p:blipFill>
        <p:spPr>
          <a:xfrm>
            <a:off x="3505203" y="743204"/>
            <a:ext cx="2985694" cy="1755775"/>
          </a:xfrm>
          <a:prstGeom prst="rect">
            <a:avLst/>
          </a:prstGeom>
          <a:ln w="3175">
            <a:solidFill>
              <a:schemeClr val="tx1"/>
            </a:solidFill>
          </a:ln>
        </p:spPr>
      </p:pic>
      <p:sp>
        <p:nvSpPr>
          <p:cNvPr id="6" name="Rectangle 40"/>
          <p:cNvSpPr>
            <a:spLocks noChangeArrowheads="1"/>
          </p:cNvSpPr>
          <p:nvPr/>
        </p:nvSpPr>
        <p:spPr bwMode="auto">
          <a:xfrm>
            <a:off x="3797277" y="992076"/>
            <a:ext cx="442659" cy="18763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Rectangle 40"/>
          <p:cNvSpPr>
            <a:spLocks noChangeArrowheads="1"/>
          </p:cNvSpPr>
          <p:nvPr/>
        </p:nvSpPr>
        <p:spPr bwMode="auto">
          <a:xfrm>
            <a:off x="4223039" y="1328685"/>
            <a:ext cx="1550022" cy="65007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443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0AE94F-CA36-4646-ACA8-5A116FAFBCEC}"/>
              </a:ext>
            </a:extLst>
          </p:cNvPr>
          <p:cNvPicPr>
            <a:picLocks noChangeAspect="1"/>
          </p:cNvPicPr>
          <p:nvPr/>
        </p:nvPicPr>
        <p:blipFill>
          <a:blip r:embed="rId3"/>
          <a:stretch>
            <a:fillRect/>
          </a:stretch>
        </p:blipFill>
        <p:spPr>
          <a:xfrm>
            <a:off x="1640114" y="1653724"/>
            <a:ext cx="4448014" cy="2602976"/>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Driver Settings: Calibrate Display</a:t>
            </a:r>
          </a:p>
        </p:txBody>
      </p:sp>
      <p:sp>
        <p:nvSpPr>
          <p:cNvPr id="3" name="Content Placeholder 2"/>
          <p:cNvSpPr>
            <a:spLocks noGrp="1"/>
          </p:cNvSpPr>
          <p:nvPr>
            <p:ph idx="1"/>
          </p:nvPr>
        </p:nvSpPr>
        <p:spPr>
          <a:xfrm>
            <a:off x="320220" y="743204"/>
            <a:ext cx="3184982" cy="384098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When calibration is complete, tap OK.</a:t>
            </a:r>
          </a:p>
          <a:p>
            <a:pPr marL="0" indent="0">
              <a:buNone/>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7" name="Rectangle 40"/>
          <p:cNvSpPr>
            <a:spLocks noChangeArrowheads="1"/>
          </p:cNvSpPr>
          <p:nvPr/>
        </p:nvSpPr>
        <p:spPr bwMode="auto">
          <a:xfrm>
            <a:off x="3581360" y="3296970"/>
            <a:ext cx="572186" cy="29863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746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System</a:t>
            </a:r>
          </a:p>
        </p:txBody>
      </p:sp>
      <p:sp>
        <p:nvSpPr>
          <p:cNvPr id="3" name="Text Placeholder 2"/>
          <p:cNvSpPr>
            <a:spLocks noGrp="1"/>
          </p:cNvSpPr>
          <p:nvPr>
            <p:ph type="body" idx="1"/>
          </p:nvPr>
        </p:nvSpPr>
        <p:spPr/>
        <p:txBody>
          <a:bodyPr/>
          <a:lstStyle/>
          <a:p>
            <a:r>
              <a:rPr lang="en-US" dirty="0"/>
              <a:t>IVG Driver </a:t>
            </a:r>
            <a:r>
              <a:rPr lang="en-US" dirty="0">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3891695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System</a:t>
            </a:r>
          </a:p>
        </p:txBody>
      </p:sp>
      <p:sp>
        <p:nvSpPr>
          <p:cNvPr id="3" name="Content Placeholder 2"/>
          <p:cNvSpPr>
            <a:spLocks noGrp="1"/>
          </p:cNvSpPr>
          <p:nvPr>
            <p:ph idx="1"/>
          </p:nvPr>
        </p:nvSpPr>
        <p:spPr>
          <a:xfrm>
            <a:off x="320220" y="743204"/>
            <a:ext cx="3119332" cy="3840988"/>
          </a:xfrm>
        </p:spPr>
        <p:txBody>
          <a:bodyPr/>
          <a:lstStyle/>
          <a:p>
            <a:pPr marL="0" indent="0">
              <a:buNone/>
            </a:pPr>
            <a:r>
              <a:rPr lang="en-US" dirty="0">
                <a:latin typeface="Arial" panose="020B0604020202020204" pitchFamily="34" charset="0"/>
                <a:cs typeface="Arial" panose="020B0604020202020204" pitchFamily="34" charset="0"/>
              </a:rPr>
              <a:t>The System tabs provide basic trouble shooting tools.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Open System only when instructed to do so by an authorized technician. </a:t>
            </a:r>
          </a:p>
        </p:txBody>
      </p:sp>
      <p:pic>
        <p:nvPicPr>
          <p:cNvPr id="6" name="Picture 5">
            <a:extLst>
              <a:ext uri="{FF2B5EF4-FFF2-40B4-BE49-F238E27FC236}">
                <a16:creationId xmlns:a16="http://schemas.microsoft.com/office/drawing/2014/main" id="{B12E8324-051E-4201-9ED1-98EFC926BA5E}"/>
              </a:ext>
            </a:extLst>
          </p:cNvPr>
          <p:cNvPicPr>
            <a:picLocks noChangeAspect="1"/>
          </p:cNvPicPr>
          <p:nvPr/>
        </p:nvPicPr>
        <p:blipFill>
          <a:blip r:embed="rId2"/>
          <a:stretch>
            <a:fillRect/>
          </a:stretch>
        </p:blipFill>
        <p:spPr>
          <a:xfrm>
            <a:off x="3439552" y="659958"/>
            <a:ext cx="3259023" cy="1915195"/>
          </a:xfrm>
          <a:prstGeom prst="rect">
            <a:avLst/>
          </a:prstGeom>
        </p:spPr>
      </p:pic>
      <p:sp>
        <p:nvSpPr>
          <p:cNvPr id="5" name="Rectangle 40"/>
          <p:cNvSpPr>
            <a:spLocks noChangeArrowheads="1"/>
          </p:cNvSpPr>
          <p:nvPr/>
        </p:nvSpPr>
        <p:spPr bwMode="auto">
          <a:xfrm>
            <a:off x="4350271" y="1040305"/>
            <a:ext cx="690726" cy="55339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507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Getting Assistance</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If you have a problem with your unit, contact your fleet manager or dispatcher.</a:t>
            </a:r>
          </a:p>
        </p:txBody>
      </p:sp>
      <p:pic>
        <p:nvPicPr>
          <p:cNvPr id="5" name="Picture 2" descr="C:\Users\pluke\AppData\Local\Microsoft\Windows\Temporary Internet Files\Content.IE5\32JO724X\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133" y="1775249"/>
            <a:ext cx="2204271" cy="2204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1130204" y="1866040"/>
            <a:ext cx="2592327" cy="20226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152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IVG Driver </a:t>
            </a:r>
            <a:r>
              <a:rPr lang="en-US" dirty="0">
                <a:latin typeface="Arial" panose="020B0604020202020204" pitchFamily="34" charset="0"/>
                <a:cs typeface="Arial" panose="020B0604020202020204" pitchFamily="34" charset="0"/>
              </a:rPr>
              <a:t>Training</a:t>
            </a:r>
          </a:p>
        </p:txBody>
      </p:sp>
      <p:sp>
        <p:nvSpPr>
          <p:cNvPr id="3" name="Content Placeholder 2"/>
          <p:cNvSpPr>
            <a:spLocks noGrp="1"/>
          </p:cNvSpPr>
          <p:nvPr>
            <p:ph type="body" idx="1"/>
          </p:nvPr>
        </p:nvSpPr>
        <p:spPr/>
        <p:txBody>
          <a:bodyPr/>
          <a:lstStyle/>
          <a:p>
            <a:pPr marL="0" indent="0" algn="ctr">
              <a:buNone/>
            </a:pPr>
            <a:r>
              <a:rPr lang="en-US" dirty="0">
                <a:latin typeface="Arial" panose="020B0604020202020204" pitchFamily="34" charset="0"/>
                <a:cs typeface="Arial" panose="020B0604020202020204" pitchFamily="34" charset="0"/>
              </a:rPr>
              <a:t>This concludes the Introduction &amp; Basic Driver Services training.</a:t>
            </a:r>
          </a:p>
        </p:txBody>
      </p:sp>
    </p:spTree>
    <p:extLst>
      <p:ext uri="{BB962C8B-B14F-4D97-AF65-F5344CB8AC3E}">
        <p14:creationId xmlns:p14="http://schemas.microsoft.com/office/powerpoint/2010/main" val="78187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IVG Driver Training</a:t>
            </a:r>
          </a:p>
        </p:txBody>
      </p:sp>
      <p:sp>
        <p:nvSpPr>
          <p:cNvPr id="3" name="Text Placeholder 2"/>
          <p:cNvSpPr>
            <a:spLocks noGrp="1"/>
          </p:cNvSpPr>
          <p:nvPr>
            <p:ph type="body" sz="quarter" idx="11"/>
          </p:nvPr>
        </p:nvSpPr>
        <p:spPr/>
        <p:txBody>
          <a:bodyPr>
            <a:normAutofit/>
          </a:bodyPr>
          <a:lstStyle/>
          <a:p>
            <a:r>
              <a:rPr lang="en-US" sz="1600" dirty="0">
                <a:latin typeface="Arial" panose="020B0604020202020204" pitchFamily="34" charset="0"/>
                <a:cs typeface="Arial" panose="020B0604020202020204" pitchFamily="34" charset="0"/>
              </a:rPr>
              <a:t>Hardware, Initial Tasks, Settings / Troubleshooting</a:t>
            </a:r>
          </a:p>
        </p:txBody>
      </p:sp>
      <p:sp>
        <p:nvSpPr>
          <p:cNvPr id="5" name="Content Placeholder 4"/>
          <p:cNvSpPr>
            <a:spLocks noGrp="1"/>
          </p:cNvSpPr>
          <p:nvPr>
            <p:ph sz="quarter" idx="13"/>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83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Safety Information</a:t>
            </a:r>
          </a:p>
        </p:txBody>
      </p:sp>
      <p:sp>
        <p:nvSpPr>
          <p:cNvPr id="3" name="Content Placeholder 2"/>
          <p:cNvSpPr>
            <a:spLocks noGrp="1"/>
          </p:cNvSpPr>
          <p:nvPr>
            <p:ph idx="1"/>
          </p:nvPr>
        </p:nvSpPr>
        <p:spPr>
          <a:xfrm>
            <a:off x="542471" y="1868848"/>
            <a:ext cx="3061366" cy="2883152"/>
          </a:xfrm>
        </p:spPr>
        <p:txBody>
          <a:bodyPr/>
          <a:lstStyle/>
          <a:p>
            <a:pPr marL="0" indent="0">
              <a:buNone/>
            </a:pPr>
            <a:r>
              <a:rPr lang="en-US" sz="1400" dirty="0">
                <a:latin typeface="Arial" panose="020B0604020202020204" pitchFamily="34" charset="0"/>
                <a:cs typeface="Arial" panose="020B0604020202020204" pitchFamily="34" charset="0"/>
              </a:rPr>
              <a:t>You cannot use the IVG to read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or type messages while moving.</a:t>
            </a:r>
          </a:p>
          <a:p>
            <a:r>
              <a:rPr lang="en-US" sz="1400" dirty="0">
                <a:latin typeface="Arial" panose="020B0604020202020204" pitchFamily="34" charset="0"/>
                <a:cs typeface="Arial" panose="020B0604020202020204" pitchFamily="34" charset="0"/>
              </a:rPr>
              <a:t>Exception: a logged in, non-driving co-driver may use the IVG without restriction.</a:t>
            </a:r>
          </a:p>
          <a:p>
            <a:pPr marL="600075" lvl="2" indent="0">
              <a:buNone/>
            </a:pPr>
            <a:endParaRPr lang="en-US" dirty="0">
              <a:latin typeface="Arial" panose="020B0604020202020204" pitchFamily="34" charset="0"/>
              <a:cs typeface="Arial" panose="020B0604020202020204" pitchFamily="34" charset="0"/>
            </a:endParaRPr>
          </a:p>
          <a:p>
            <a:pPr marL="600075" lvl="2"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4" name="Picture 14" descr="driverwarn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58" y="872922"/>
            <a:ext cx="5974406" cy="5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US_DOT_truck_accident_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836" y="1868847"/>
            <a:ext cx="3066028" cy="2006249"/>
          </a:xfrm>
          <a:prstGeom prst="rect">
            <a:avLst/>
          </a:prstGeom>
          <a:solidFill>
            <a:srgbClr val="FFFFFF">
              <a:shade val="85000"/>
            </a:srgbClr>
          </a:solidFill>
          <a:ln w="88900" cap="sq">
            <a:solidFill>
              <a:srgbClr val="FFFFFF"/>
            </a:solidFill>
            <a:miter lim="800000"/>
          </a:ln>
          <a:effectLst/>
          <a:extLst/>
        </p:spPr>
      </p:pic>
      <p:pic>
        <p:nvPicPr>
          <p:cNvPr id="6" name="Picture 30" descr="speaker_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4081589">
            <a:off x="782932" y="4062032"/>
            <a:ext cx="510613" cy="3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1BC549C3-478D-4DF1-935D-7D91D2DDD4CD}"/>
              </a:ext>
            </a:extLst>
          </p:cNvPr>
          <p:cNvSpPr txBox="1">
            <a:spLocks/>
          </p:cNvSpPr>
          <p:nvPr/>
        </p:nvSpPr>
        <p:spPr bwMode="auto">
          <a:xfrm>
            <a:off x="542469" y="3667924"/>
            <a:ext cx="3910777" cy="10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00075" lvl="2" indent="0">
              <a:buFont typeface="Courier New"/>
              <a:buNone/>
            </a:pPr>
            <a:r>
              <a:rPr lang="en-US" dirty="0"/>
              <a:t> </a:t>
            </a:r>
            <a:br>
              <a:rPr lang="en-US" dirty="0"/>
            </a:br>
            <a:r>
              <a:rPr lang="en-US" dirty="0"/>
              <a:t>    </a:t>
            </a:r>
            <a:br>
              <a:rPr lang="en-US" dirty="0"/>
            </a:br>
            <a:r>
              <a:rPr lang="en-US" dirty="0"/>
              <a:t>	</a:t>
            </a:r>
            <a:r>
              <a:rPr lang="en-US" sz="1200" dirty="0"/>
              <a:t>You can </a:t>
            </a:r>
            <a:r>
              <a:rPr lang="en-US" sz="1200" b="1" dirty="0"/>
              <a:t>listen</a:t>
            </a:r>
            <a:r>
              <a:rPr lang="en-US" sz="1200" dirty="0"/>
              <a:t> to messages while driving.</a:t>
            </a:r>
          </a:p>
          <a:p>
            <a:pPr marL="0" indent="0">
              <a:buFont typeface="Arial" pitchFamily="34" charset="0"/>
              <a:buNone/>
            </a:pPr>
            <a:r>
              <a:rPr lang="en-US" dirty="0"/>
              <a:t>	</a:t>
            </a:r>
          </a:p>
        </p:txBody>
      </p:sp>
    </p:spTree>
    <p:extLst>
      <p:ext uri="{BB962C8B-B14F-4D97-AF65-F5344CB8AC3E}">
        <p14:creationId xmlns:p14="http://schemas.microsoft.com/office/powerpoint/2010/main" val="306361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Goals</a:t>
            </a:r>
          </a:p>
        </p:txBody>
      </p:sp>
      <p:sp>
        <p:nvSpPr>
          <p:cNvPr id="3" name="Content Placeholder 2"/>
          <p:cNvSpPr>
            <a:spLocks noGrp="1"/>
          </p:cNvSpPr>
          <p:nvPr>
            <p:ph idx="1"/>
          </p:nvPr>
        </p:nvSpPr>
        <p:spPr>
          <a:xfrm>
            <a:off x="320219" y="743204"/>
            <a:ext cx="6537779" cy="3840988"/>
          </a:xfrm>
        </p:spPr>
        <p:txBody>
          <a:bodyPr/>
          <a:lstStyle/>
          <a:p>
            <a:pPr marL="0" indent="0">
              <a:buNone/>
            </a:pPr>
            <a:r>
              <a:rPr lang="en-US" sz="1800" dirty="0"/>
              <a:t>This presentation covers:</a:t>
            </a:r>
          </a:p>
          <a:p>
            <a:r>
              <a:rPr lang="en-US" dirty="0"/>
              <a:t>Log in and out of the Intelligent </a:t>
            </a:r>
            <a:br>
              <a:rPr lang="en-US" dirty="0"/>
            </a:br>
            <a:r>
              <a:rPr lang="en-US" dirty="0"/>
              <a:t>Vehicle Gateway</a:t>
            </a:r>
          </a:p>
          <a:p>
            <a:r>
              <a:rPr lang="en-US" dirty="0"/>
              <a:t>Send and receive messages</a:t>
            </a:r>
          </a:p>
          <a:p>
            <a:r>
              <a:rPr lang="en-US" dirty="0"/>
              <a:t>Listen to messages while </a:t>
            </a:r>
            <a:br>
              <a:rPr lang="en-US" dirty="0"/>
            </a:br>
            <a:r>
              <a:rPr lang="en-US" dirty="0"/>
              <a:t>driving</a:t>
            </a:r>
          </a:p>
          <a:p>
            <a:r>
              <a:rPr lang="en-US" dirty="0"/>
              <a:t>Access the IVG through</a:t>
            </a:r>
            <a:br>
              <a:rPr lang="en-US" dirty="0"/>
            </a:br>
            <a:r>
              <a:rPr lang="en-US" dirty="0"/>
              <a:t>Intelligent Voice Interface </a:t>
            </a:r>
          </a:p>
          <a:p>
            <a:r>
              <a:rPr lang="en-US" dirty="0"/>
              <a:t>Access applications to track  </a:t>
            </a:r>
            <a:br>
              <a:rPr lang="en-US" dirty="0"/>
            </a:br>
            <a:r>
              <a:rPr lang="en-US" dirty="0"/>
              <a:t>driver hours</a:t>
            </a:r>
          </a:p>
          <a:p>
            <a:r>
              <a:rPr lang="en-US" dirty="0"/>
              <a:t>Change the settings on the unit</a:t>
            </a:r>
          </a:p>
          <a:p>
            <a:r>
              <a:rPr lang="en-US" dirty="0"/>
              <a:t>Locate onboard help to learn the applications</a:t>
            </a:r>
          </a:p>
        </p:txBody>
      </p:sp>
      <p:grpSp>
        <p:nvGrpSpPr>
          <p:cNvPr id="8" name="Group 7">
            <a:extLst>
              <a:ext uri="{FF2B5EF4-FFF2-40B4-BE49-F238E27FC236}">
                <a16:creationId xmlns:a16="http://schemas.microsoft.com/office/drawing/2014/main" id="{29F330AA-185E-4873-8B93-4DF98D0CD8B0}"/>
              </a:ext>
            </a:extLst>
          </p:cNvPr>
          <p:cNvGrpSpPr/>
          <p:nvPr/>
        </p:nvGrpSpPr>
        <p:grpSpPr>
          <a:xfrm>
            <a:off x="3743703" y="1390118"/>
            <a:ext cx="2896617" cy="2260116"/>
            <a:chOff x="3743703" y="1390118"/>
            <a:chExt cx="2896617" cy="2260116"/>
          </a:xfrm>
        </p:grpSpPr>
        <p:pic>
          <p:nvPicPr>
            <p:cNvPr id="4" name="Picture 7"/>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3743703" y="1390118"/>
              <a:ext cx="2896617" cy="2260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6F3E043-9C29-47DF-94A0-992BED7C3782}"/>
                </a:ext>
              </a:extLst>
            </p:cNvPr>
            <p:cNvPicPr>
              <a:picLocks noChangeAspect="1"/>
            </p:cNvPicPr>
            <p:nvPr/>
          </p:nvPicPr>
          <p:blipFill>
            <a:blip r:embed="rId4"/>
            <a:stretch>
              <a:fillRect/>
            </a:stretch>
          </p:blipFill>
          <p:spPr>
            <a:xfrm rot="5400000">
              <a:off x="5543977" y="2030554"/>
              <a:ext cx="395512" cy="932372"/>
            </a:xfrm>
            <a:prstGeom prst="rect">
              <a:avLst/>
            </a:prstGeom>
          </p:spPr>
        </p:pic>
        <p:pic>
          <p:nvPicPr>
            <p:cNvPr id="5" name="Picture 4">
              <a:extLst>
                <a:ext uri="{FF2B5EF4-FFF2-40B4-BE49-F238E27FC236}">
                  <a16:creationId xmlns:a16="http://schemas.microsoft.com/office/drawing/2014/main" id="{19E79E86-15E8-412A-BC69-C3DDEF6AFDBE}"/>
                </a:ext>
              </a:extLst>
            </p:cNvPr>
            <p:cNvPicPr>
              <a:picLocks noChangeAspect="1"/>
            </p:cNvPicPr>
            <p:nvPr/>
          </p:nvPicPr>
          <p:blipFill>
            <a:blip r:embed="rId5"/>
            <a:stretch>
              <a:fillRect/>
            </a:stretch>
          </p:blipFill>
          <p:spPr>
            <a:xfrm>
              <a:off x="5285073" y="2298983"/>
              <a:ext cx="851031" cy="370397"/>
            </a:xfrm>
            <a:prstGeom prst="rect">
              <a:avLst/>
            </a:prstGeom>
          </p:spPr>
        </p:pic>
      </p:grpSp>
    </p:spTree>
    <p:extLst>
      <p:ext uri="{BB962C8B-B14F-4D97-AF65-F5344CB8AC3E}">
        <p14:creationId xmlns:p14="http://schemas.microsoft.com/office/powerpoint/2010/main" val="2017188073"/>
      </p:ext>
    </p:extLst>
  </p:cSld>
  <p:clrMapOvr>
    <a:masterClrMapping/>
  </p:clrMapOvr>
</p:sld>
</file>

<file path=ppt/theme/theme1.xml><?xml version="1.0" encoding="utf-8"?>
<a:theme xmlns:a="http://schemas.openxmlformats.org/drawingml/2006/main" name="OmnitracsPowerPointTemplate">
  <a:themeElements>
    <a:clrScheme name="Omnitracs">
      <a:dk1>
        <a:srgbClr val="6E6E6E"/>
      </a:dk1>
      <a:lt1>
        <a:srgbClr val="FFFFFF"/>
      </a:lt1>
      <a:dk2>
        <a:srgbClr val="3F3F3F"/>
      </a:dk2>
      <a:lt2>
        <a:srgbClr val="6E6E6E"/>
      </a:lt2>
      <a:accent1>
        <a:srgbClr val="F8991D"/>
      </a:accent1>
      <a:accent2>
        <a:srgbClr val="80B539"/>
      </a:accent2>
      <a:accent3>
        <a:srgbClr val="6E6E6E"/>
      </a:accent3>
      <a:accent4>
        <a:srgbClr val="F36B25"/>
      </a:accent4>
      <a:accent5>
        <a:srgbClr val="F7CD1E"/>
      </a:accent5>
      <a:accent6>
        <a:srgbClr val="000000"/>
      </a:accent6>
      <a:hlink>
        <a:srgbClr val="0081C6"/>
      </a:hlink>
      <a:folHlink>
        <a:srgbClr val="F899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B5BFCBC-DD0F-4B17-8955-5C3289B7A209}" vid="{12EC8D47-A404-4848-9D40-0A860FB4D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C16FFACA6F574DA4751A4BD2ED86C8" ma:contentTypeVersion="13" ma:contentTypeDescription="Create a new document." ma:contentTypeScope="" ma:versionID="e3af5f5f9a88b7cb2dc212eb4850deb1">
  <xsd:schema xmlns:xsd="http://www.w3.org/2001/XMLSchema" xmlns:xs="http://www.w3.org/2001/XMLSchema" xmlns:p="http://schemas.microsoft.com/office/2006/metadata/properties" xmlns:ns2="16facac9-d714-4036-a4cf-db7e5cdf7708" xmlns:ns3="59e31faa-4f02-4403-9d11-8e911673cae6" targetNamespace="http://schemas.microsoft.com/office/2006/metadata/properties" ma:root="true" ma:fieldsID="47b72f7d29a3cb8ea5d2be5da09f1a0c" ns2:_="" ns3:_="">
    <xsd:import namespace="16facac9-d714-4036-a4cf-db7e5cdf7708"/>
    <xsd:import namespace="59e31faa-4f02-4403-9d11-8e911673cae6"/>
    <xsd:element name="properties">
      <xsd:complexType>
        <xsd:sequence>
          <xsd:element name="documentManagement">
            <xsd:complexType>
              <xsd:all>
                <xsd:element ref="ns2:Archived_x003f_" minOccurs="0"/>
                <xsd:element ref="ns2:DCN" minOccurs="0"/>
                <xsd:element ref="ns2:Comments_x002f_Locations" minOccurs="0"/>
                <xsd:element ref="ns2:Delivery_x0020_Type" minOccurs="0"/>
                <xsd:element ref="ns2:Platform" minOccurs="0"/>
                <xsd:element ref="ns3:SharedWithUsers" minOccurs="0"/>
                <xsd:element ref="ns3:SharedWithDetails" minOccurs="0"/>
                <xsd:element ref="ns3:LastSharedByUser" minOccurs="0"/>
                <xsd:element ref="ns3:LastSharedByTime" minOccurs="0"/>
                <xsd:element ref="ns2:Audience_x0020_type" minOccurs="0"/>
                <xsd:element ref="ns2:MediaServiceMetadata" minOccurs="0"/>
                <xsd:element ref="ns2:MediaServiceFastMetadata"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acac9-d714-4036-a4cf-db7e5cdf7708" elementFormDefault="qualified">
    <xsd:import namespace="http://schemas.microsoft.com/office/2006/documentManagement/types"/>
    <xsd:import namespace="http://schemas.microsoft.com/office/infopath/2007/PartnerControls"/>
    <xsd:element name="Archived_x003f_" ma:index="2" nillable="true" ma:displayName="Archived?" ma:default="0" ma:description="Mark YES to hide from default view." ma:internalName="Archived_x003f_">
      <xsd:simpleType>
        <xsd:restriction base="dms:Boolean"/>
      </xsd:simpleType>
    </xsd:element>
    <xsd:element name="DCN" ma:index="3" nillable="true" ma:displayName="DCN" ma:internalName="DCN">
      <xsd:simpleType>
        <xsd:restriction base="dms:Text">
          <xsd:maxLength value="255"/>
        </xsd:restriction>
      </xsd:simpleType>
    </xsd:element>
    <xsd:element name="Comments_x002f_Locations" ma:index="4" nillable="true" ma:displayName="Comments/Locations" ma:internalName="Comments_x002f_Locations">
      <xsd:simpleType>
        <xsd:restriction base="dms:Note">
          <xsd:maxLength value="255"/>
        </xsd:restriction>
      </xsd:simpleType>
    </xsd:element>
    <xsd:element name="Delivery_x0020_Type" ma:index="5" nillable="true" ma:displayName="Delivery Type" ma:format="RadioButtons" ma:internalName="Delivery_x0020_Type">
      <xsd:simpleType>
        <xsd:restriction base="dms:Choice">
          <xsd:enumeration value="Video"/>
          <xsd:enumeration value="Install Guide"/>
          <xsd:enumeration value="User Guide"/>
          <xsd:enumeration value="Setup Guide"/>
          <xsd:enumeration value="Driver Card"/>
          <xsd:enumeration value="Release Notes"/>
          <xsd:enumeration value="Reference"/>
          <xsd:enumeration value="Other"/>
        </xsd:restriction>
      </xsd:simpleType>
    </xsd:element>
    <xsd:element name="Platform" ma:index="6" nillable="true" ma:displayName="Platform" ma:internalName="Platform">
      <xsd:complexType>
        <xsd:complexContent>
          <xsd:extension base="dms:MultiChoice">
            <xsd:sequence>
              <xsd:element name="Value" maxOccurs="unbounded" minOccurs="0" nillable="true">
                <xsd:simpleType>
                  <xsd:restriction base="dms:Choice">
                    <xsd:enumeration value="MCP100"/>
                    <xsd:enumeration value="MCP50"/>
                    <xsd:enumeration value="MCP110"/>
                    <xsd:enumeration value="MCP200"/>
                    <xsd:enumeration value="IVG"/>
                    <xsd:enumeration value="Mobile"/>
                  </xsd:restriction>
                </xsd:simpleType>
              </xsd:element>
            </xsd:sequence>
          </xsd:extension>
        </xsd:complexContent>
      </xsd:complexType>
    </xsd:element>
    <xsd:element name="Audience_x0020_type" ma:index="17" nillable="true" ma:displayName="Audience type" ma:description="Primary audience for this deliverable" ma:internalName="Audience_x0020_type">
      <xsd:complexType>
        <xsd:complexContent>
          <xsd:extension base="dms:MultiChoice">
            <xsd:sequence>
              <xsd:element name="Value" maxOccurs="unbounded" minOccurs="0" nillable="true">
                <xsd:simpleType>
                  <xsd:restriction base="dms:Choice">
                    <xsd:enumeration value="External"/>
                    <xsd:enumeration value="Internal"/>
                  </xsd:restriction>
                </xsd:simpleType>
              </xsd:element>
            </xsd:sequence>
          </xsd:extension>
        </xsd:complexContent>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e31faa-4f02-4403-9d11-8e911673cae6"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livery_x0020_Type xmlns="16facac9-d714-4036-a4cf-db7e5cdf7708" xsi:nil="true"/>
    <DCN xmlns="16facac9-d714-4036-a4cf-db7e5cdf7708" xsi:nil="true"/>
    <Archived_x003f_ xmlns="16facac9-d714-4036-a4cf-db7e5cdf7708">false</Archived_x003f_>
    <Audience_x0020_type xmlns="16facac9-d714-4036-a4cf-db7e5cdf7708"/>
    <Platform xmlns="16facac9-d714-4036-a4cf-db7e5cdf7708"/>
    <Comments_x002f_Locations xmlns="16facac9-d714-4036-a4cf-db7e5cdf7708" xsi:nil="true"/>
    <Date xmlns="16facac9-d714-4036-a4cf-db7e5cdf7708" xsi:nil="true"/>
  </documentManagement>
</p:properties>
</file>

<file path=customXml/itemProps1.xml><?xml version="1.0" encoding="utf-8"?>
<ds:datastoreItem xmlns:ds="http://schemas.openxmlformats.org/officeDocument/2006/customXml" ds:itemID="{288C4985-4B50-41D8-B42C-FA4749373A6B}">
  <ds:schemaRefs>
    <ds:schemaRef ds:uri="http://schemas.microsoft.com/sharepoint/v3/contenttype/forms"/>
  </ds:schemaRefs>
</ds:datastoreItem>
</file>

<file path=customXml/itemProps2.xml><?xml version="1.0" encoding="utf-8"?>
<ds:datastoreItem xmlns:ds="http://schemas.openxmlformats.org/officeDocument/2006/customXml" ds:itemID="{620B8CE0-3470-43CE-97E3-F3438A52AD2D}"/>
</file>

<file path=customXml/itemProps3.xml><?xml version="1.0" encoding="utf-8"?>
<ds:datastoreItem xmlns:ds="http://schemas.openxmlformats.org/officeDocument/2006/customXml" ds:itemID="{D0D68ADC-009A-42C2-B778-83E0DCB1DC1E}">
  <ds:schemaRefs>
    <ds:schemaRef ds:uri="http://www.w3.org/XML/1998/namespace"/>
    <ds:schemaRef ds:uri="http://purl.org/dc/dcmitype/"/>
    <ds:schemaRef ds:uri="http://purl.org/dc/elements/1.1/"/>
    <ds:schemaRef ds:uri="http://schemas.microsoft.com/sharepoint/v4"/>
    <ds:schemaRef ds:uri="1fa3de5e-fb3b-47c9-bed7-d4b026480b13"/>
    <ds:schemaRef ds:uri="http://schemas.openxmlformats.org/package/2006/metadata/core-properties"/>
    <ds:schemaRef ds:uri="http://schemas.microsoft.com/office/2006/metadata/properties"/>
    <ds:schemaRef ds:uri="66bc6d2d-a953-4f45-9f76-5935b039f2cc"/>
    <ds:schemaRef ds:uri="http://schemas.microsoft.com/office/2006/documentManagement/types"/>
    <ds:schemaRef ds:uri="http://schemas.microsoft.com/office/infopath/2007/PartnerControls"/>
    <ds:schemaRef ds:uri="http://purl.org/dc/terms/"/>
    <ds:schemaRef ds:uri="16facac9-d714-4036-a4cf-db7e5cdf7708"/>
  </ds:schemaRefs>
</ds:datastoreItem>
</file>

<file path=docProps/app.xml><?xml version="1.0" encoding="utf-8"?>
<Properties xmlns="http://schemas.openxmlformats.org/officeDocument/2006/extended-properties" xmlns:vt="http://schemas.openxmlformats.org/officeDocument/2006/docPropsVTypes">
  <Template>Template</Template>
  <TotalTime>3624</TotalTime>
  <Words>3482</Words>
  <Application>Microsoft Office PowerPoint</Application>
  <PresentationFormat>Custom</PresentationFormat>
  <Paragraphs>613</Paragraphs>
  <Slides>66</Slides>
  <Notes>42</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MS PGothic</vt:lpstr>
      <vt:lpstr>MS PGothic</vt:lpstr>
      <vt:lpstr>Arial</vt:lpstr>
      <vt:lpstr>Avenir Heavy</vt:lpstr>
      <vt:lpstr>Calibri</vt:lpstr>
      <vt:lpstr>Corbel</vt:lpstr>
      <vt:lpstr>Courier New</vt:lpstr>
      <vt:lpstr>Lucida Grande</vt:lpstr>
      <vt:lpstr>Wingdings</vt:lpstr>
      <vt:lpstr>OmnitracsPowerPointTemplate</vt:lpstr>
      <vt:lpstr>To the Instructor</vt:lpstr>
      <vt:lpstr>Instructor Training Checklist: IVG Overivew</vt:lpstr>
      <vt:lpstr>Instructor Training Checklist: Logging In and Out</vt:lpstr>
      <vt:lpstr>Instructor Training Checklist: Messaging</vt:lpstr>
      <vt:lpstr>Instructor Training Checklist: On-board Support</vt:lpstr>
      <vt:lpstr>Instructor Training Checklist: Settings</vt:lpstr>
      <vt:lpstr>PowerPoint Presentation</vt:lpstr>
      <vt:lpstr>Safety Information</vt:lpstr>
      <vt:lpstr>Goals</vt:lpstr>
      <vt:lpstr>IVG Driver Training Topics</vt:lpstr>
      <vt:lpstr>IVG Overview</vt:lpstr>
      <vt:lpstr>IVG Overview</vt:lpstr>
      <vt:lpstr>What Kinds of Information?</vt:lpstr>
      <vt:lpstr>Intelligent Vehicle Gateway (IVG) Hardware</vt:lpstr>
      <vt:lpstr>Stopped vs. Moving</vt:lpstr>
      <vt:lpstr>Screen Layout</vt:lpstr>
      <vt:lpstr>Home Screen</vt:lpstr>
      <vt:lpstr>Using the IVG</vt:lpstr>
      <vt:lpstr>Using the IVG</vt:lpstr>
      <vt:lpstr>Logging In and Out</vt:lpstr>
      <vt:lpstr>Log In and Out</vt:lpstr>
      <vt:lpstr>Log In</vt:lpstr>
      <vt:lpstr>Log In</vt:lpstr>
      <vt:lpstr>Log In</vt:lpstr>
      <vt:lpstr>Log Out</vt:lpstr>
      <vt:lpstr>Change Active Drivers</vt:lpstr>
      <vt:lpstr>Change Active Drivers</vt:lpstr>
      <vt:lpstr>Change Active Drivers</vt:lpstr>
      <vt:lpstr>Messaging</vt:lpstr>
      <vt:lpstr>Messaging and Macros</vt:lpstr>
      <vt:lpstr>Receiving Messages/Information</vt:lpstr>
      <vt:lpstr>Message Notification</vt:lpstr>
      <vt:lpstr>Message Notification while Moving</vt:lpstr>
      <vt:lpstr>Read a Message</vt:lpstr>
      <vt:lpstr>Read a Message</vt:lpstr>
      <vt:lpstr>Reply to a Message</vt:lpstr>
      <vt:lpstr>Reply to a Message</vt:lpstr>
      <vt:lpstr>Send a Macro</vt:lpstr>
      <vt:lpstr>Send a Freeform Message</vt:lpstr>
      <vt:lpstr>Typical Custom Macros</vt:lpstr>
      <vt:lpstr>[Insert Company Name Here] Custom Macros</vt:lpstr>
      <vt:lpstr>Intelligent Voice Interface</vt:lpstr>
      <vt:lpstr>Intelligent Voice Interface</vt:lpstr>
      <vt:lpstr>Access IVI</vt:lpstr>
      <vt:lpstr>Omnitracs IVI Commands</vt:lpstr>
      <vt:lpstr>IVI Commands Support</vt:lpstr>
      <vt:lpstr>Mobile Reset</vt:lpstr>
      <vt:lpstr>Mobile Reset</vt:lpstr>
      <vt:lpstr>Mobile Reset</vt:lpstr>
      <vt:lpstr>On-board Support</vt:lpstr>
      <vt:lpstr>On-board Support</vt:lpstr>
      <vt:lpstr>On-board Support</vt:lpstr>
      <vt:lpstr>On-board Support: What’s New</vt:lpstr>
      <vt:lpstr>Driver Settings</vt:lpstr>
      <vt:lpstr>Driver Settings</vt:lpstr>
      <vt:lpstr>Driver Settings: View IVG Information</vt:lpstr>
      <vt:lpstr>Driver Settings: Set Brightness</vt:lpstr>
      <vt:lpstr>Driver Settings: Volume</vt:lpstr>
      <vt:lpstr>Driver Settings: Set Time Zone</vt:lpstr>
      <vt:lpstr>Driver Settings: Calibrate Display</vt:lpstr>
      <vt:lpstr>Driver Settings: Calibrate Display</vt:lpstr>
      <vt:lpstr>Driver Settings: Calibrate Display</vt:lpstr>
      <vt:lpstr>System</vt:lpstr>
      <vt:lpstr>System</vt:lpstr>
      <vt:lpstr>Getting Assistance</vt:lpstr>
      <vt:lpstr>IVG Driver Training</vt:lpstr>
    </vt:vector>
  </TitlesOfParts>
  <Company>Agency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Instructor</dc:title>
  <dc:creator>Brady, Lisa</dc:creator>
  <cp:lastModifiedBy>Soffe, Leann</cp:lastModifiedBy>
  <cp:revision>130</cp:revision>
  <cp:lastPrinted>2015-09-18T16:19:52Z</cp:lastPrinted>
  <dcterms:created xsi:type="dcterms:W3CDTF">2015-07-30T14:40:52Z</dcterms:created>
  <dcterms:modified xsi:type="dcterms:W3CDTF">2018-02-08T17:14:59Z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0x01010051C16FFACA6F574DA4751A4BD2ED86C8</vt:lpwstr>
  </property>
  <property fmtid="{D5CDD505-2E9C-101B-9397-08002B2CF9AE}" pid="3" name="_dlc_DocIdItemGuid">
    <vt:lpwstr>cb97a05a-de44-4d40-ad41-0ee736bc74bc</vt:lpwstr>
  </property>
</Properties>
</file>