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7" r:id="rId5"/>
    <p:sldId id="259" r:id="rId6"/>
    <p:sldId id="260" r:id="rId7"/>
    <p:sldId id="261" r:id="rId8"/>
    <p:sldId id="262" r:id="rId9"/>
    <p:sldId id="263" r:id="rId10"/>
    <p:sldId id="267" r:id="rId11"/>
    <p:sldId id="268" r:id="rId12"/>
    <p:sldId id="269" r:id="rId13"/>
    <p:sldId id="270" r:id="rId14"/>
    <p:sldId id="271" r:id="rId15"/>
    <p:sldId id="272" r:id="rId16"/>
  </p:sldIdLst>
  <p:sldSz cx="6858000" cy="5143500"/>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Training Slides" id="{7DDF7E96-0E11-46D0-8351-1FA774EE813A}">
          <p14:sldIdLst>
            <p14:sldId id="257"/>
            <p14:sldId id="259"/>
          </p14:sldIdLst>
        </p14:section>
        <p14:section name="Introduction" id="{D55992BF-540C-429D-B564-9BF2A8F4EEE1}">
          <p14:sldIdLst>
            <p14:sldId id="260"/>
            <p14:sldId id="261"/>
            <p14:sldId id="262"/>
            <p14:sldId id="263"/>
          </p14:sldIdLst>
        </p14:section>
        <p14:section name="Vehicle Diagnostics" id="{B7A53B56-AE84-4F8D-B063-F278A7A4700A}">
          <p14:sldIdLst>
            <p14:sldId id="267"/>
            <p14:sldId id="268"/>
            <p14:sldId id="269"/>
            <p14:sldId id="270"/>
            <p14:sldId id="271"/>
          </p14:sldIdLst>
        </p14:section>
        <p14:section name="Conclusion" id="{D7AE9328-7042-4DCF-BB73-A6C13AA7CC2E}">
          <p14:sldIdLst>
            <p14:sldId id="272"/>
          </p14:sldIdLst>
        </p14:section>
      </p14:sectionLst>
    </p:ext>
    <p:ext uri="{EFAFB233-063F-42B5-8137-9DF3F51BA10A}">
      <p15:sldGuideLst xmlns:p15="http://schemas.microsoft.com/office/powerpoint/2012/main">
        <p15:guide id="1" orient="horz" pos="1572" userDrawn="1">
          <p15:clr>
            <a:srgbClr val="A4A3A4"/>
          </p15:clr>
        </p15:guide>
        <p15:guide id="2" pos="2208" userDrawn="1">
          <p15:clr>
            <a:srgbClr val="A4A3A4"/>
          </p15:clr>
        </p15:guide>
        <p15:guide id="4" orient="horz" pos="1668" userDrawn="1">
          <p15:clr>
            <a:srgbClr val="A4A3A4"/>
          </p15:clr>
        </p15:guide>
        <p15:guide id="5" pos="2112" userDrawn="1">
          <p15:clr>
            <a:srgbClr val="A4A3A4"/>
          </p15:clr>
        </p15:guide>
        <p15:guide id="6" orient="horz" pos="468" userDrawn="1">
          <p15:clr>
            <a:srgbClr val="A4A3A4"/>
          </p15:clr>
        </p15:guide>
        <p15:guide id="7"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7FB539"/>
    <a:srgbClr val="F89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9574" autoAdjust="0"/>
  </p:normalViewPr>
  <p:slideViewPr>
    <p:cSldViewPr snapToGrid="0" snapToObjects="1">
      <p:cViewPr varScale="1">
        <p:scale>
          <a:sx n="131" d="100"/>
          <a:sy n="131" d="100"/>
        </p:scale>
        <p:origin x="948" y="120"/>
      </p:cViewPr>
      <p:guideLst>
        <p:guide orient="horz" pos="1572"/>
        <p:guide pos="2208"/>
        <p:guide orient="horz" pos="1668"/>
        <p:guide pos="2112"/>
        <p:guide orient="horz" pos="468"/>
        <p:guide orient="horz" pos="2772"/>
      </p:guideLst>
    </p:cSldViewPr>
  </p:slideViewPr>
  <p:notesTextViewPr>
    <p:cViewPr>
      <p:scale>
        <a:sx n="1" d="1"/>
        <a:sy n="1" d="1"/>
      </p:scale>
      <p:origin x="0" y="0"/>
    </p:cViewPr>
  </p:notesTextViewPr>
  <p:notesViewPr>
    <p:cSldViewPr snapToGrid="0" snapToObjects="1">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172FC22A-CF4D-436D-B346-45F8B1BD7F97}" type="datetimeFigureOut">
              <a:rPr lang="en-US" altLang="en-US"/>
              <a:pPr/>
              <a:t>09-Feb-2018</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FB00956-D674-4D49-A34D-414DBB25F012}" type="slidenum">
              <a:rPr lang="en-US" altLang="en-US"/>
              <a:pPr/>
              <a:t>‹#›</a:t>
            </a:fld>
            <a:endParaRPr lang="en-US" altLang="en-US"/>
          </a:p>
        </p:txBody>
      </p:sp>
    </p:spTree>
    <p:extLst>
      <p:ext uri="{BB962C8B-B14F-4D97-AF65-F5344CB8AC3E}">
        <p14:creationId xmlns:p14="http://schemas.microsoft.com/office/powerpoint/2010/main" val="329473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048725D-B71C-4A83-82F0-8F015FDF6D6A}" type="datetimeFigureOut">
              <a:rPr lang="en-US" altLang="en-US"/>
              <a:pPr/>
              <a:t>09-Feb-2018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D8F5316-E039-4E41-A93C-CB62D5FD6DAB}" type="slidenum">
              <a:rPr lang="en-US" altLang="en-US"/>
              <a:pPr/>
              <a:t>‹#›</a:t>
            </a:fld>
            <a:endParaRPr lang="en-US" altLang="en-US"/>
          </a:p>
        </p:txBody>
      </p:sp>
    </p:spTree>
    <p:extLst>
      <p:ext uri="{BB962C8B-B14F-4D97-AF65-F5344CB8AC3E}">
        <p14:creationId xmlns:p14="http://schemas.microsoft.com/office/powerpoint/2010/main" val="290795114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[Hide or delete this slide if you are projecting this presentation as a slide show for driver training.]</a:t>
            </a:r>
          </a:p>
          <a:p>
            <a:endParaRPr lang="en-US" altLang="en-US" dirty="0">
              <a:latin typeface="Arial" panose="020B0604020202020204" pitchFamily="34" charset="0"/>
              <a:cs typeface="Arial" panose="020B0604020202020204" pitchFamily="34" charset="0"/>
            </a:endParaRPr>
          </a:p>
          <a:p>
            <a:r>
              <a:rPr lang="en-US" altLang="en-US" i="1" dirty="0">
                <a:latin typeface="Arial" panose="020B0604020202020204" pitchFamily="34" charset="0"/>
                <a:cs typeface="Arial" panose="020B0604020202020204" pitchFamily="34" charset="0"/>
              </a:rPr>
              <a:t>To Hide a slide</a:t>
            </a:r>
            <a:r>
              <a:rPr lang="en-US" altLang="en-US" i="1" baseline="0" dirty="0">
                <a:latin typeface="Arial" panose="020B0604020202020204" pitchFamily="34" charset="0"/>
                <a:cs typeface="Arial" panose="020B0604020202020204" pitchFamily="34" charset="0"/>
              </a:rPr>
              <a:t> from presenting, r</a:t>
            </a:r>
            <a:r>
              <a:rPr lang="en-US" altLang="en-US" i="1" dirty="0">
                <a:latin typeface="Arial" panose="020B0604020202020204" pitchFamily="34" charset="0"/>
                <a:cs typeface="Arial" panose="020B0604020202020204" pitchFamily="34" charset="0"/>
              </a:rPr>
              <a:t>ight click on the slide thumbnail</a:t>
            </a:r>
            <a:r>
              <a:rPr lang="en-US" altLang="en-US" i="1" baseline="0" dirty="0">
                <a:latin typeface="Arial" panose="020B0604020202020204" pitchFamily="34" charset="0"/>
                <a:cs typeface="Arial" panose="020B0604020202020204" pitchFamily="34" charset="0"/>
              </a:rPr>
              <a:t> in normal view and choose Hide Slide.</a:t>
            </a:r>
            <a:endParaRPr lang="en-US" alt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a:t>
            </a:fld>
            <a:endParaRPr lang="en-US" altLang="en-US"/>
          </a:p>
        </p:txBody>
      </p:sp>
    </p:spTree>
    <p:extLst>
      <p:ext uri="{BB962C8B-B14F-4D97-AF65-F5344CB8AC3E}">
        <p14:creationId xmlns:p14="http://schemas.microsoft.com/office/powerpoint/2010/main" val="65304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[Print this slide to help you cover all of the important topics. Hide or delete it if you are projecting this presentation as a slide show for driver training.]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a:t>
            </a:fld>
            <a:endParaRPr lang="en-US" altLang="en-US"/>
          </a:p>
        </p:txBody>
      </p:sp>
    </p:spTree>
    <p:extLst>
      <p:ext uri="{BB962C8B-B14F-4D97-AF65-F5344CB8AC3E}">
        <p14:creationId xmlns:p14="http://schemas.microsoft.com/office/powerpoint/2010/main" val="326550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Review safety procedures.</a:t>
            </a:r>
          </a:p>
          <a:p>
            <a:pPr eaLnBrk="1" hangingPunct="1">
              <a:spcBef>
                <a:spcPct val="0"/>
              </a:spcBef>
            </a:pPr>
            <a:r>
              <a:rPr lang="en-US" altLang="en-US" dirty="0">
                <a:latin typeface="Arial" panose="020B0604020202020204" pitchFamily="34" charset="0"/>
                <a:cs typeface="Arial" panose="020B0604020202020204" pitchFamily="34" charset="0"/>
              </a:rPr>
              <a:t>Text-to-speech improves the driver’s productivity and safety as they can safely listen to all or part of the message and determine its importance. They only need to pull off the road if it needs immediate response.</a:t>
            </a:r>
          </a:p>
          <a:p>
            <a:pPr eaLnBrk="1" hangingPunct="1">
              <a:spcBef>
                <a:spcPct val="0"/>
              </a:spcBef>
            </a:pPr>
            <a:r>
              <a:rPr lang="en-US" altLang="en-US" dirty="0">
                <a:latin typeface="Arial" panose="020B0604020202020204" pitchFamily="34" charset="0"/>
                <a:cs typeface="Arial" panose="020B0604020202020204" pitchFamily="34" charset="0"/>
              </a:rPr>
              <a:t>The team’s non-driver can safely operate the IVG while the truck is moving.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a:t>
            </a:fld>
            <a:endParaRPr lang="en-US" altLang="en-US"/>
          </a:p>
        </p:txBody>
      </p:sp>
    </p:spTree>
    <p:extLst>
      <p:ext uri="{BB962C8B-B14F-4D97-AF65-F5344CB8AC3E}">
        <p14:creationId xmlns:p14="http://schemas.microsoft.com/office/powerpoint/2010/main" val="164825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Each goal above corresponds to an IVG application covered in this presentation. Each application section has an instructor training checklist (found at the beginning</a:t>
            </a:r>
            <a:r>
              <a:rPr lang="en-US" altLang="en-US" baseline="0" dirty="0">
                <a:latin typeface="Arial" panose="020B0604020202020204" pitchFamily="34" charset="0"/>
                <a:cs typeface="Arial" panose="020B0604020202020204" pitchFamily="34" charset="0"/>
              </a:rPr>
              <a:t> of this presentation)</a:t>
            </a:r>
            <a:r>
              <a:rPr lang="en-US" altLang="en-US" dirty="0">
                <a:latin typeface="Arial" panose="020B0604020202020204" pitchFamily="34" charset="0"/>
                <a:cs typeface="Arial" panose="020B0604020202020204" pitchFamily="34" charset="0"/>
              </a:rPr>
              <a:t> to help you train the application in detail. If your company doesn’t use all of the applications in this presentation, remove the section slides and adjust the goal statements. Add your own goals if desired. </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5</a:t>
            </a:fld>
            <a:endParaRPr lang="en-US" altLang="en-US"/>
          </a:p>
        </p:txBody>
      </p:sp>
    </p:spTree>
    <p:extLst>
      <p:ext uri="{BB962C8B-B14F-4D97-AF65-F5344CB8AC3E}">
        <p14:creationId xmlns:p14="http://schemas.microsoft.com/office/powerpoint/2010/main" val="310999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Remove the topics from the presentation that your company is not using. Each application name is a link to that section of the presentation.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a:t>
            </a:fld>
            <a:endParaRPr lang="en-US" altLang="en-US"/>
          </a:p>
        </p:txBody>
      </p:sp>
    </p:spTree>
    <p:extLst>
      <p:ext uri="{BB962C8B-B14F-4D97-AF65-F5344CB8AC3E}">
        <p14:creationId xmlns:p14="http://schemas.microsoft.com/office/powerpoint/2010/main" val="183110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Vehicle Diagnostic application provides information on vehicle engine faults. Information about engine faults is used to reduce on-road breakdowns.</a:t>
            </a:r>
          </a:p>
          <a:p>
            <a:pPr eaLnBrk="1" hangingPunct="1">
              <a:spcBef>
                <a:spcPct val="0"/>
              </a:spcBef>
            </a:pPr>
            <a:r>
              <a:rPr lang="en-US" altLang="en-US" dirty="0"/>
              <a:t>If your company uses a tire pressure</a:t>
            </a:r>
            <a:r>
              <a:rPr lang="en-US" altLang="en-US" baseline="0" dirty="0"/>
              <a:t> monitoring vendor, you may also receive tire pressure fault information. </a:t>
            </a:r>
            <a:endParaRPr lang="en-US" altLang="en-US"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8</a:t>
            </a:fld>
            <a:endParaRPr lang="en-US" altLang="en-US"/>
          </a:p>
        </p:txBody>
      </p:sp>
    </p:spTree>
    <p:extLst>
      <p:ext uri="{BB962C8B-B14F-4D97-AF65-F5344CB8AC3E}">
        <p14:creationId xmlns:p14="http://schemas.microsoft.com/office/powerpoint/2010/main" val="279888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t="2985" r="29044" b="3040"/>
          <a:stretch>
            <a:fillRect/>
          </a:stretch>
        </p:blipFill>
        <p:spPr bwMode="auto">
          <a:xfrm>
            <a:off x="1983582" y="0"/>
            <a:ext cx="48744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6" y="0"/>
            <a:ext cx="397907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0"/>
          </p:nvPr>
        </p:nvSpPr>
        <p:spPr>
          <a:xfrm>
            <a:off x="0" y="1544071"/>
            <a:ext cx="3814763" cy="639006"/>
          </a:xfrm>
        </p:spPr>
        <p:txBody>
          <a:bodyPr>
            <a:normAutofit/>
          </a:bodyPr>
          <a:lstStyle>
            <a:lvl1pPr marL="0" indent="0" algn="r">
              <a:buNone/>
              <a:defRPr sz="2100">
                <a:solidFill>
                  <a:srgbClr val="F8991D"/>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3664" y="2091610"/>
            <a:ext cx="3818426" cy="671513"/>
          </a:xfrm>
        </p:spPr>
        <p:txBody>
          <a:bodyPr>
            <a:normAutofit/>
          </a:bodyPr>
          <a:lstStyle>
            <a:lvl1pPr marL="0" indent="0" algn="r">
              <a:buNone/>
              <a:defRPr sz="1800">
                <a:solidFill>
                  <a:srgbClr val="7FB539"/>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p:cNvSpPr>
            <a:spLocks noGrp="1"/>
          </p:cNvSpPr>
          <p:nvPr>
            <p:ph type="body" sz="quarter" idx="12"/>
          </p:nvPr>
        </p:nvSpPr>
        <p:spPr>
          <a:xfrm>
            <a:off x="-3664" y="2609057"/>
            <a:ext cx="3818426" cy="671512"/>
          </a:xfrm>
        </p:spPr>
        <p:txBody>
          <a:bodyPr>
            <a:normAutofit/>
          </a:bodyPr>
          <a:lstStyle>
            <a:lvl1pPr marL="0" indent="0" algn="r">
              <a:buNone/>
              <a:defRPr sz="1350">
                <a:solidFill>
                  <a:srgbClr val="6D6E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quarter" idx="13" hasCustomPrompt="1"/>
          </p:nvPr>
        </p:nvSpPr>
        <p:spPr>
          <a:xfrm>
            <a:off x="88107" y="92075"/>
            <a:ext cx="3726656" cy="1365250"/>
          </a:xfrm>
        </p:spPr>
        <p:txBody>
          <a:bodyPr/>
          <a:lstStyle>
            <a:lvl1pPr marL="0" indent="0">
              <a:buNone/>
              <a:defRPr sz="1350" baseline="0">
                <a:latin typeface="Arial" panose="020B0604020202020204" pitchFamily="34" charset="0"/>
                <a:cs typeface="Arial" panose="020B0604020202020204" pitchFamily="34" charset="0"/>
              </a:defRPr>
            </a:lvl1pPr>
          </a:lstStyle>
          <a:p>
            <a:pPr lvl="0"/>
            <a:r>
              <a:rPr lang="en-US" dirty="0"/>
              <a:t>Click the bottom left icon to insert your logo</a:t>
            </a:r>
          </a:p>
        </p:txBody>
      </p:sp>
      <p:pic>
        <p:nvPicPr>
          <p:cNvPr id="11" name="Picture 10"/>
          <p:cNvPicPr>
            <a:picLocks noChangeAspect="1"/>
          </p:cNvPicPr>
          <p:nvPr userDrawn="1"/>
        </p:nvPicPr>
        <p:blipFill>
          <a:blip r:embed="rId3"/>
          <a:stretch>
            <a:fillRect/>
          </a:stretch>
        </p:blipFill>
        <p:spPr>
          <a:xfrm>
            <a:off x="2407742" y="4570047"/>
            <a:ext cx="1566808" cy="554784"/>
          </a:xfrm>
          <a:prstGeom prst="rect">
            <a:avLst/>
          </a:prstGeom>
        </p:spPr>
      </p:pic>
      <p:sp>
        <p:nvSpPr>
          <p:cNvPr id="10" name="Rectangle 12"/>
          <p:cNvSpPr>
            <a:spLocks noChangeArrowheads="1"/>
          </p:cNvSpPr>
          <p:nvPr userDrawn="1"/>
        </p:nvSpPr>
        <p:spPr bwMode="auto">
          <a:xfrm>
            <a:off x="-3664" y="469739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80-JE046-1 Rev. A</a:t>
            </a:r>
          </a:p>
        </p:txBody>
      </p:sp>
    </p:spTree>
    <p:extLst>
      <p:ext uri="{BB962C8B-B14F-4D97-AF65-F5344CB8AC3E}">
        <p14:creationId xmlns:p14="http://schemas.microsoft.com/office/powerpoint/2010/main" val="14211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4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54781"/>
            <a:ext cx="4514850" cy="329088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26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5575" y="1556928"/>
            <a:ext cx="3886200" cy="729074"/>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7"/>
          <p:cNvSpPr>
            <a:spLocks noGrp="1"/>
          </p:cNvSpPr>
          <p:nvPr>
            <p:ph type="body" idx="4294967295"/>
          </p:nvPr>
        </p:nvSpPr>
        <p:spPr bwMode="auto">
          <a:xfrm>
            <a:off x="2695576" y="2410289"/>
            <a:ext cx="3936044" cy="1028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a:defRPr>
                <a:latin typeface="Arial" panose="020B0604020202020204" pitchFamily="34" charset="0"/>
                <a:cs typeface="Arial" panose="020B0604020202020204" pitchFamily="34" charset="0"/>
              </a:defRPr>
            </a:lvl1pPr>
          </a:lstStyle>
          <a:p>
            <a:pPr lvl="0" eaLnBrk="1" hangingPunct="1"/>
            <a:r>
              <a:rPr lang="en-US" altLang="en-US">
                <a:latin typeface="Corbel" pitchFamily="34" charset="0"/>
              </a:rPr>
              <a:t>Click to edit Master text styles</a:t>
            </a:r>
          </a:p>
        </p:txBody>
      </p:sp>
    </p:spTree>
    <p:extLst>
      <p:ext uri="{BB962C8B-B14F-4D97-AF65-F5344CB8AC3E}">
        <p14:creationId xmlns:p14="http://schemas.microsoft.com/office/powerpoint/2010/main" val="14087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0220" y="0"/>
            <a:ext cx="6537779" cy="731520"/>
          </a:xfrm>
        </p:spPr>
        <p:txBody>
          <a:bodyPr>
            <a:noAutofit/>
          </a:bodyPr>
          <a:lstStyle>
            <a:lvl1pPr>
              <a:defRPr sz="3200" baseline="0">
                <a:solidFill>
                  <a:srgbClr val="F8991D"/>
                </a:solidFill>
              </a:defRPr>
            </a:lvl1pPr>
          </a:lstStyle>
          <a:p>
            <a:r>
              <a:rPr lang="en-US"/>
              <a:t>Click to edit Master title style</a:t>
            </a:r>
            <a:endParaRPr lang="en-US" dirty="0"/>
          </a:p>
        </p:txBody>
      </p:sp>
      <p:sp>
        <p:nvSpPr>
          <p:cNvPr id="10" name="Content Placeholder 2"/>
          <p:cNvSpPr>
            <a:spLocks noGrp="1"/>
          </p:cNvSpPr>
          <p:nvPr>
            <p:ph idx="1"/>
          </p:nvPr>
        </p:nvSpPr>
        <p:spPr>
          <a:xfrm>
            <a:off x="320219" y="743204"/>
            <a:ext cx="6537779" cy="3840988"/>
          </a:xfrm>
        </p:spPr>
        <p:txBody>
          <a:bodyPr>
            <a:noAutofit/>
          </a:bodyPr>
          <a:lstStyle>
            <a:lvl1pPr>
              <a:defRPr sz="1600" baseline="0">
                <a:solidFill>
                  <a:srgbClr val="6D6E71"/>
                </a:solidFill>
              </a:defRPr>
            </a:lvl1pPr>
            <a:lvl2pPr>
              <a:defRPr sz="1400" baseline="0"/>
            </a:lvl2pPr>
            <a:lvl3pPr marL="857250" indent="-257175">
              <a:buFont typeface="Courier New"/>
              <a:buChar char="o"/>
              <a:defRPr sz="1400" baseline="0"/>
            </a:lvl3pPr>
            <a:lvl4pPr>
              <a:defRPr sz="135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94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11880" t="40778"/>
          <a:stretch>
            <a:fillRect/>
          </a:stretch>
        </p:blipFill>
        <p:spPr bwMode="auto">
          <a:xfrm>
            <a:off x="0" y="0"/>
            <a:ext cx="6858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72" y="1741232"/>
            <a:ext cx="6861572" cy="280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12564" y="1750206"/>
            <a:ext cx="5829300" cy="1021556"/>
          </a:xfrm>
        </p:spPr>
        <p:txBody>
          <a:bodyPr anchor="b" anchorCtr="0">
            <a:normAutofit/>
          </a:bodyPr>
          <a:lstStyle>
            <a:lvl1pPr algn="l">
              <a:defRPr sz="2400" b="0" cap="none">
                <a:solidFill>
                  <a:srgbClr val="F8991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12564" y="2782465"/>
            <a:ext cx="5829300" cy="1125140"/>
          </a:xfrm>
        </p:spPr>
        <p:txBody>
          <a:bodyPr anchor="t" anchorCtr="0">
            <a:normAutofit/>
          </a:bodyPr>
          <a:lstStyle>
            <a:lvl1pPr marL="0" indent="0">
              <a:buNone/>
              <a:defRPr sz="1800">
                <a:solidFill>
                  <a:srgbClr val="7FB539"/>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rot="5400000">
            <a:off x="-131485" y="4672871"/>
            <a:ext cx="598542" cy="342717"/>
          </a:xfrm>
          <a:prstGeom prst="rect">
            <a:avLst/>
          </a:prstGeom>
        </p:spPr>
      </p:pic>
    </p:spTree>
    <p:extLst>
      <p:ext uri="{BB962C8B-B14F-4D97-AF65-F5344CB8AC3E}">
        <p14:creationId xmlns:p14="http://schemas.microsoft.com/office/powerpoint/2010/main" val="40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2" y="0"/>
            <a:ext cx="6535737"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2311"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668713"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93794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976" y="0"/>
            <a:ext cx="6550023"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49277" y="742752"/>
            <a:ext cx="3030141" cy="321865"/>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49277" y="1075849"/>
            <a:ext cx="303014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90147" y="749023"/>
            <a:ext cx="3031331" cy="326826"/>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690146" y="1093606"/>
            <a:ext cx="303133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8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l="22656" t="2985" r="29044" b="3040"/>
          <a:stretch>
            <a:fillRect/>
          </a:stretch>
        </p:blipFill>
        <p:spPr bwMode="auto">
          <a:xfrm>
            <a:off x="1" y="0"/>
            <a:ext cx="33182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78932" y="0"/>
            <a:ext cx="397906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879787" y="1894418"/>
            <a:ext cx="3978213" cy="1058333"/>
          </a:xfrm>
        </p:spPr>
        <p:txBody>
          <a:bodyPr>
            <a:normAutofit/>
          </a:bodyPr>
          <a:lstStyle>
            <a:lvl1pPr algn="l">
              <a:defRPr sz="2100">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5291193" y="4588716"/>
            <a:ext cx="1566808" cy="554784"/>
          </a:xfrm>
          <a:prstGeom prst="rect">
            <a:avLst/>
          </a:prstGeom>
        </p:spPr>
      </p:pic>
      <p:sp>
        <p:nvSpPr>
          <p:cNvPr id="9" name="Rectangle 12"/>
          <p:cNvSpPr>
            <a:spLocks noChangeArrowheads="1"/>
          </p:cNvSpPr>
          <p:nvPr userDrawn="1"/>
        </p:nvSpPr>
        <p:spPr bwMode="auto">
          <a:xfrm>
            <a:off x="2879787"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80-JE046-1 Rev. A</a:t>
            </a:r>
          </a:p>
        </p:txBody>
      </p:sp>
    </p:spTree>
    <p:extLst>
      <p:ext uri="{BB962C8B-B14F-4D97-AF65-F5344CB8AC3E}">
        <p14:creationId xmlns:p14="http://schemas.microsoft.com/office/powerpoint/2010/main" val="26097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681287" y="204789"/>
            <a:ext cx="3833813"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811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2440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l="45747" t="6023" r="45007"/>
          <a:stretch>
            <a:fillRect/>
          </a:stretch>
        </p:blipFill>
        <p:spPr bwMode="auto">
          <a:xfrm>
            <a:off x="-1930" y="2"/>
            <a:ext cx="6400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5305" y="0"/>
            <a:ext cx="653796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029" name="Title Placeholder 1"/>
          <p:cNvSpPr>
            <a:spLocks noGrp="1"/>
          </p:cNvSpPr>
          <p:nvPr>
            <p:ph type="title"/>
          </p:nvPr>
        </p:nvSpPr>
        <p:spPr bwMode="auto">
          <a:xfrm>
            <a:off x="320040" y="0"/>
            <a:ext cx="646499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p>
        </p:txBody>
      </p:sp>
      <p:sp>
        <p:nvSpPr>
          <p:cNvPr id="1030" name="Text Placeholder 2"/>
          <p:cNvSpPr>
            <a:spLocks noGrp="1"/>
          </p:cNvSpPr>
          <p:nvPr>
            <p:ph type="body" idx="1"/>
          </p:nvPr>
        </p:nvSpPr>
        <p:spPr bwMode="auto">
          <a:xfrm>
            <a:off x="320039" y="743712"/>
            <a:ext cx="6533225" cy="38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Rectangle 12"/>
          <p:cNvSpPr>
            <a:spLocks noChangeArrowheads="1"/>
          </p:cNvSpPr>
          <p:nvPr userDrawn="1"/>
        </p:nvSpPr>
        <p:spPr bwMode="auto">
          <a:xfrm>
            <a:off x="322000"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80-JE046-1 Rev. A</a:t>
            </a:r>
          </a:p>
        </p:txBody>
      </p:sp>
      <p:pic>
        <p:nvPicPr>
          <p:cNvPr id="2" name="Picture 1"/>
          <p:cNvPicPr>
            <a:picLocks noChangeAspect="1"/>
          </p:cNvPicPr>
          <p:nvPr userDrawn="1"/>
        </p:nvPicPr>
        <p:blipFill>
          <a:blip r:embed="rId15"/>
          <a:stretch>
            <a:fillRect/>
          </a:stretch>
        </p:blipFill>
        <p:spPr>
          <a:xfrm>
            <a:off x="5291192" y="4588716"/>
            <a:ext cx="1566808" cy="55478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defTabSz="342900" rtl="0" eaLnBrk="1" fontAlgn="base" hangingPunct="1">
        <a:spcBef>
          <a:spcPct val="0"/>
        </a:spcBef>
        <a:spcAft>
          <a:spcPct val="0"/>
        </a:spcAft>
        <a:defRPr sz="3200" kern="1200">
          <a:solidFill>
            <a:srgbClr val="F8991D"/>
          </a:solidFill>
          <a:latin typeface="Arial" panose="020B0604020202020204" pitchFamily="34" charset="0"/>
          <a:ea typeface="MS PGothic" pitchFamily="34" charset="-128"/>
          <a:cs typeface="Arial" panose="020B0604020202020204" pitchFamily="34" charset="0"/>
        </a:defRPr>
      </a:lvl1pPr>
      <a:lvl2pPr algn="l" defTabSz="342900" rtl="0" eaLnBrk="1" fontAlgn="base" hangingPunct="1">
        <a:spcBef>
          <a:spcPct val="0"/>
        </a:spcBef>
        <a:spcAft>
          <a:spcPct val="0"/>
        </a:spcAft>
        <a:defRPr sz="3300">
          <a:solidFill>
            <a:srgbClr val="F8991D"/>
          </a:solidFill>
          <a:latin typeface="Avenir Heavy" charset="0"/>
          <a:ea typeface="MS PGothic" pitchFamily="34" charset="-128"/>
        </a:defRPr>
      </a:lvl2pPr>
      <a:lvl3pPr algn="l" defTabSz="342900" rtl="0" eaLnBrk="1" fontAlgn="base" hangingPunct="1">
        <a:spcBef>
          <a:spcPct val="0"/>
        </a:spcBef>
        <a:spcAft>
          <a:spcPct val="0"/>
        </a:spcAft>
        <a:defRPr sz="3300">
          <a:solidFill>
            <a:srgbClr val="F8991D"/>
          </a:solidFill>
          <a:latin typeface="Avenir Heavy" charset="0"/>
          <a:ea typeface="MS PGothic" pitchFamily="34" charset="-128"/>
        </a:defRPr>
      </a:lvl3pPr>
      <a:lvl4pPr algn="l" defTabSz="342900" rtl="0" eaLnBrk="1" fontAlgn="base" hangingPunct="1">
        <a:spcBef>
          <a:spcPct val="0"/>
        </a:spcBef>
        <a:spcAft>
          <a:spcPct val="0"/>
        </a:spcAft>
        <a:defRPr sz="3300">
          <a:solidFill>
            <a:srgbClr val="F8991D"/>
          </a:solidFill>
          <a:latin typeface="Avenir Heavy" charset="0"/>
          <a:ea typeface="MS PGothic" pitchFamily="34" charset="-128"/>
        </a:defRPr>
      </a:lvl4pPr>
      <a:lvl5pPr algn="l" defTabSz="342900" rtl="0" eaLnBrk="1" fontAlgn="base" hangingPunct="1">
        <a:spcBef>
          <a:spcPct val="0"/>
        </a:spcBef>
        <a:spcAft>
          <a:spcPct val="0"/>
        </a:spcAft>
        <a:defRPr sz="3300">
          <a:solidFill>
            <a:srgbClr val="F8991D"/>
          </a:solidFill>
          <a:latin typeface="Avenir Heavy" charset="0"/>
          <a:ea typeface="MS PGothic" pitchFamily="34" charset="-128"/>
        </a:defRPr>
      </a:lvl5pPr>
      <a:lvl6pPr marL="342900" algn="l" defTabSz="342900" rtl="0" eaLnBrk="1" fontAlgn="base" hangingPunct="1">
        <a:spcBef>
          <a:spcPct val="0"/>
        </a:spcBef>
        <a:spcAft>
          <a:spcPct val="0"/>
        </a:spcAft>
        <a:defRPr sz="3300">
          <a:solidFill>
            <a:srgbClr val="F8991D"/>
          </a:solidFill>
          <a:latin typeface="Avenir Heavy" charset="0"/>
          <a:ea typeface="MS PGothic" pitchFamily="34" charset="-128"/>
        </a:defRPr>
      </a:lvl6pPr>
      <a:lvl7pPr marL="685800" algn="l" defTabSz="342900" rtl="0" eaLnBrk="1" fontAlgn="base" hangingPunct="1">
        <a:spcBef>
          <a:spcPct val="0"/>
        </a:spcBef>
        <a:spcAft>
          <a:spcPct val="0"/>
        </a:spcAft>
        <a:defRPr sz="3300">
          <a:solidFill>
            <a:srgbClr val="F8991D"/>
          </a:solidFill>
          <a:latin typeface="Avenir Heavy" charset="0"/>
          <a:ea typeface="MS PGothic" pitchFamily="34" charset="-128"/>
        </a:defRPr>
      </a:lvl7pPr>
      <a:lvl8pPr marL="1028700" algn="l" defTabSz="342900" rtl="0" eaLnBrk="1" fontAlgn="base" hangingPunct="1">
        <a:spcBef>
          <a:spcPct val="0"/>
        </a:spcBef>
        <a:spcAft>
          <a:spcPct val="0"/>
        </a:spcAft>
        <a:defRPr sz="3300">
          <a:solidFill>
            <a:srgbClr val="F8991D"/>
          </a:solidFill>
          <a:latin typeface="Avenir Heavy" charset="0"/>
          <a:ea typeface="MS PGothic" pitchFamily="34" charset="-128"/>
        </a:defRPr>
      </a:lvl8pPr>
      <a:lvl9pPr marL="1371600" algn="l" defTabSz="342900" rtl="0" eaLnBrk="1" fontAlgn="base" hangingPunct="1">
        <a:spcBef>
          <a:spcPct val="0"/>
        </a:spcBef>
        <a:spcAft>
          <a:spcPct val="0"/>
        </a:spcAft>
        <a:defRPr sz="3300">
          <a:solidFill>
            <a:srgbClr val="F8991D"/>
          </a:solidFill>
          <a:latin typeface="Avenir Heavy" charset="0"/>
          <a:ea typeface="MS PGothic" pitchFamily="34" charset="-128"/>
        </a:defRPr>
      </a:lvl9pPr>
    </p:titleStyle>
    <p:body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Arial" panose="020B0604020202020204" pitchFamily="34" charset="0"/>
          <a:ea typeface="MS PGothic" pitchFamily="34" charset="-128"/>
          <a:cs typeface="Arial" panose="020B0604020202020204" pitchFamily="34" charset="0"/>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To the Instructor</a:t>
            </a:r>
          </a:p>
        </p:txBody>
      </p:sp>
      <p:sp>
        <p:nvSpPr>
          <p:cNvPr id="12" name="Content Placeholder 2">
            <a:extLst>
              <a:ext uri="{FF2B5EF4-FFF2-40B4-BE49-F238E27FC236}">
                <a16:creationId xmlns:a16="http://schemas.microsoft.com/office/drawing/2014/main" id="{DA8372F1-2176-4B92-BBDE-DA7BA9A604BE}"/>
              </a:ext>
            </a:extLst>
          </p:cNvPr>
          <p:cNvSpPr>
            <a:spLocks noGrp="1"/>
          </p:cNvSpPr>
          <p:nvPr>
            <p:ph idx="1"/>
          </p:nvPr>
        </p:nvSpPr>
        <p:spPr>
          <a:xfrm>
            <a:off x="320220" y="743204"/>
            <a:ext cx="3453618" cy="2642343"/>
          </a:xfrm>
        </p:spPr>
        <p:txBody>
          <a:bodyPr/>
          <a:lstStyle/>
          <a:p>
            <a:pPr>
              <a:buFont typeface="Arial"/>
              <a:buChar char="•"/>
            </a:pPr>
            <a:r>
              <a:rPr lang="en-US" sz="1400" dirty="0"/>
              <a:t>Modify this presentation to fit your company.</a:t>
            </a:r>
            <a:endParaRPr lang="en-US" dirty="0"/>
          </a:p>
          <a:p>
            <a:pPr marL="685800" lvl="1" indent="-384810">
              <a:buFont typeface="Arial"/>
              <a:buChar char="–"/>
            </a:pPr>
            <a:r>
              <a:rPr lang="en-US" sz="1100" dirty="0"/>
              <a:t>Brand it with your company’s logo.</a:t>
            </a:r>
          </a:p>
          <a:p>
            <a:pPr marL="685800" lvl="1" indent="-384810">
              <a:buFont typeface="Arial"/>
              <a:buChar char="–"/>
            </a:pPr>
            <a:r>
              <a:rPr lang="en-US" sz="1100" dirty="0"/>
              <a:t>Delete slides referring to features</a:t>
            </a:r>
            <a:br>
              <a:rPr lang="en-US" dirty="0">
                <a:solidFill>
                  <a:schemeClr val="tx1"/>
                </a:solidFill>
                <a:latin typeface="MS PGothic"/>
              </a:rPr>
            </a:br>
            <a:r>
              <a:rPr lang="en-US" sz="1100" dirty="0"/>
              <a:t>you do not offer.</a:t>
            </a:r>
          </a:p>
          <a:p>
            <a:pPr marL="685800" lvl="1" indent="-384810">
              <a:buFont typeface="Arial"/>
              <a:buChar char="–"/>
            </a:pPr>
            <a:r>
              <a:rPr lang="en-US" sz="1100" dirty="0"/>
              <a:t>Hide or delete slides that are for your</a:t>
            </a:r>
            <a:br>
              <a:rPr lang="en-US" dirty="0">
                <a:solidFill>
                  <a:schemeClr val="tx1"/>
                </a:solidFill>
              </a:rPr>
            </a:br>
            <a:r>
              <a:rPr lang="en-US" sz="1100" dirty="0"/>
              <a:t>use only, like this one or the Instructor</a:t>
            </a:r>
            <a:br>
              <a:rPr lang="en-US" dirty="0">
                <a:solidFill>
                  <a:schemeClr val="tx1"/>
                </a:solidFill>
              </a:rPr>
            </a:br>
            <a:r>
              <a:rPr lang="en-US" sz="1100" dirty="0"/>
              <a:t>Training Checklists.</a:t>
            </a:r>
          </a:p>
          <a:p>
            <a:pPr>
              <a:buFont typeface="Arial"/>
              <a:buChar char="•"/>
            </a:pPr>
            <a:r>
              <a:rPr lang="en-US" sz="1400" dirty="0"/>
              <a:t>To ensure you cover all material, use the Instructor Training Checklist.</a:t>
            </a:r>
          </a:p>
          <a:p>
            <a:pPr>
              <a:buFont typeface="Arial"/>
              <a:buChar char="•"/>
            </a:pPr>
            <a:r>
              <a:rPr lang="en-US" sz="1400" dirty="0"/>
              <a:t>The presenter notes section provides key points.</a:t>
            </a:r>
          </a:p>
        </p:txBody>
      </p:sp>
      <p:sp>
        <p:nvSpPr>
          <p:cNvPr id="13" name="Up Arrow 9">
            <a:extLst>
              <a:ext uri="{FF2B5EF4-FFF2-40B4-BE49-F238E27FC236}">
                <a16:creationId xmlns:a16="http://schemas.microsoft.com/office/drawing/2014/main" id="{C08182D2-2EEA-4ADF-BFF4-7C9ECA423344}"/>
              </a:ext>
            </a:extLst>
          </p:cNvPr>
          <p:cNvSpPr/>
          <p:nvPr/>
        </p:nvSpPr>
        <p:spPr>
          <a:xfrm>
            <a:off x="4758368" y="2919332"/>
            <a:ext cx="254000" cy="328152"/>
          </a:xfrm>
          <a:prstGeom prst="upArrow">
            <a:avLst/>
          </a:prstGeom>
          <a:noFill/>
          <a:ln w="25400" cap="flat" cmpd="sng" algn="ctr">
            <a:solidFill>
              <a:srgbClr val="F8991D"/>
            </a:solidFill>
            <a:prstDash val="solid"/>
          </a:ln>
          <a:effectLst/>
        </p:spPr>
        <p:txBody>
          <a:bodyPr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8">
            <a:extLst>
              <a:ext uri="{FF2B5EF4-FFF2-40B4-BE49-F238E27FC236}">
                <a16:creationId xmlns:a16="http://schemas.microsoft.com/office/drawing/2014/main" id="{C03B6476-E09E-42D4-AB88-389E721FAB9F}"/>
              </a:ext>
            </a:extLst>
          </p:cNvPr>
          <p:cNvSpPr txBox="1">
            <a:spLocks noChangeArrowheads="1"/>
          </p:cNvSpPr>
          <p:nvPr/>
        </p:nvSpPr>
        <p:spPr bwMode="auto">
          <a:xfrm>
            <a:off x="4417933" y="3245970"/>
            <a:ext cx="1268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66"/>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0066"/>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0066"/>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9pPr>
          </a:lstStyle>
          <a:p>
            <a:pPr eaLnBrk="1" hangingPunct="1">
              <a:spcBef>
                <a:spcPct val="0"/>
              </a:spcBef>
              <a:buFontTx/>
              <a:buNone/>
            </a:pPr>
            <a:r>
              <a:rPr lang="en-US" altLang="en-US" sz="1200" dirty="0">
                <a:solidFill>
                  <a:schemeClr val="bg1">
                    <a:lumMod val="50000"/>
                  </a:schemeClr>
                </a:solidFill>
                <a:latin typeface="Arial" panose="020B0604020202020204" pitchFamily="34" charset="0"/>
                <a:cs typeface="Arial" pitchFamily="34" charset="0"/>
              </a:rPr>
              <a:t>Presenter notes</a:t>
            </a:r>
          </a:p>
        </p:txBody>
      </p:sp>
      <p:pic>
        <p:nvPicPr>
          <p:cNvPr id="15" name="Picture 14">
            <a:extLst>
              <a:ext uri="{FF2B5EF4-FFF2-40B4-BE49-F238E27FC236}">
                <a16:creationId xmlns:a16="http://schemas.microsoft.com/office/drawing/2014/main" id="{BC111920-2B89-48DD-84E5-0BFE3D409F3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29719" y="854374"/>
            <a:ext cx="2889433" cy="1884571"/>
          </a:xfrm>
          <a:prstGeom prst="rect">
            <a:avLst/>
          </a:prstGeom>
          <a:ln w="3175">
            <a:solidFill>
              <a:schemeClr val="tx1"/>
            </a:solidFill>
          </a:ln>
        </p:spPr>
      </p:pic>
      <p:sp>
        <p:nvSpPr>
          <p:cNvPr id="16" name="Rounded Rectangle 8">
            <a:extLst>
              <a:ext uri="{FF2B5EF4-FFF2-40B4-BE49-F238E27FC236}">
                <a16:creationId xmlns:a16="http://schemas.microsoft.com/office/drawing/2014/main" id="{ABB15CFD-4553-4E32-9652-82EAB96AC6B7}"/>
              </a:ext>
            </a:extLst>
          </p:cNvPr>
          <p:cNvSpPr/>
          <p:nvPr/>
        </p:nvSpPr>
        <p:spPr>
          <a:xfrm>
            <a:off x="4219220" y="2424471"/>
            <a:ext cx="2499932" cy="219376"/>
          </a:xfrm>
          <a:prstGeom prst="roundRect">
            <a:avLst/>
          </a:prstGeom>
          <a:noFill/>
          <a:ln w="25400" cap="flat" cmpd="sng" algn="ctr">
            <a:solidFill>
              <a:srgbClr val="F8991D"/>
            </a:solid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150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2652426"/>
            <a:ext cx="2984942" cy="17519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743299"/>
            <a:ext cx="2984942" cy="1751904"/>
          </a:xfrm>
          <a:prstGeom prst="rect">
            <a:avLst/>
          </a:prstGeom>
        </p:spPr>
      </p:pic>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Check Tire Pressure Conditions</a:t>
            </a:r>
          </a:p>
        </p:txBody>
      </p:sp>
      <p:sp>
        <p:nvSpPr>
          <p:cNvPr id="3" name="Content Placeholder 2"/>
          <p:cNvSpPr>
            <a:spLocks noGrp="1"/>
          </p:cNvSpPr>
          <p:nvPr>
            <p:ph idx="1"/>
          </p:nvPr>
        </p:nvSpPr>
        <p:spPr>
          <a:xfrm>
            <a:off x="542471" y="1009474"/>
            <a:ext cx="3044791" cy="3652654"/>
          </a:xfrm>
        </p:spPr>
        <p:txBody>
          <a:bodyPr/>
          <a:lstStyle/>
          <a:p>
            <a:pPr>
              <a:buFont typeface="+mj-lt"/>
              <a:buAutoNum type="arabicPeriod"/>
            </a:pPr>
            <a:r>
              <a:rPr lang="en-US" sz="1600" dirty="0">
                <a:latin typeface="Arial" panose="020B0604020202020204" pitchFamily="34" charset="0"/>
                <a:cs typeface="Arial" panose="020B0604020202020204" pitchFamily="34" charset="0"/>
              </a:rPr>
              <a:t>In Vehicle Diagnostics, tap the Tires tab. Tire color indicates:</a:t>
            </a:r>
          </a:p>
          <a:p>
            <a:pPr lvl="1">
              <a:buFont typeface="Arial" panose="020B0604020202020204" pitchFamily="34" charset="0"/>
              <a:buChar char="•"/>
            </a:pPr>
            <a:r>
              <a:rPr lang="en-US" sz="1100" dirty="0">
                <a:latin typeface="Arial" panose="020B0604020202020204" pitchFamily="34" charset="0"/>
                <a:cs typeface="Arial" panose="020B0604020202020204" pitchFamily="34" charset="0"/>
              </a:rPr>
              <a:t>Green: normal</a:t>
            </a:r>
          </a:p>
          <a:p>
            <a:pPr lvl="1">
              <a:buFont typeface="Arial" panose="020B0604020202020204" pitchFamily="34" charset="0"/>
              <a:buChar char="•"/>
            </a:pPr>
            <a:r>
              <a:rPr lang="en-US" sz="1100" dirty="0">
                <a:latin typeface="Arial" panose="020B0604020202020204" pitchFamily="34" charset="0"/>
                <a:cs typeface="Arial" panose="020B0604020202020204" pitchFamily="34" charset="0"/>
              </a:rPr>
              <a:t>Yellow: over or under pressure</a:t>
            </a:r>
          </a:p>
          <a:p>
            <a:pPr lvl="1">
              <a:buFont typeface="Arial" panose="020B0604020202020204" pitchFamily="34" charset="0"/>
              <a:buChar char="•"/>
            </a:pPr>
            <a:r>
              <a:rPr lang="en-US" sz="1100" dirty="0">
                <a:latin typeface="Arial" panose="020B0604020202020204" pitchFamily="34" charset="0"/>
                <a:cs typeface="Arial" panose="020B0604020202020204" pitchFamily="34" charset="0"/>
              </a:rPr>
              <a:t>Red: extreme over or under pressure</a:t>
            </a:r>
          </a:p>
          <a:p>
            <a:pPr lvl="1">
              <a:buFont typeface="Arial" panose="020B0604020202020204" pitchFamily="34" charset="0"/>
              <a:buChar char="•"/>
            </a:pPr>
            <a:r>
              <a:rPr lang="en-US" sz="1100" dirty="0">
                <a:latin typeface="Arial" panose="020B0604020202020204" pitchFamily="34" charset="0"/>
                <a:cs typeface="Arial" panose="020B0604020202020204" pitchFamily="34" charset="0"/>
              </a:rPr>
              <a:t>Gray: signal missing</a:t>
            </a:r>
          </a:p>
          <a:p>
            <a:pPr lvl="1">
              <a:buFont typeface="Arial" panose="020B0604020202020204" pitchFamily="34" charset="0"/>
              <a:buChar char="•"/>
            </a:pPr>
            <a:r>
              <a:rPr lang="en-US" sz="1100" dirty="0">
                <a:latin typeface="Arial" panose="020B0604020202020204" pitchFamily="34" charset="0"/>
                <a:cs typeface="Arial" panose="020B0604020202020204" pitchFamily="34" charset="0"/>
              </a:rPr>
              <a:t>White: signal unknown</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Tap the right arrow button to see trailer tire pressure.</a:t>
            </a:r>
          </a:p>
        </p:txBody>
      </p:sp>
      <p:sp>
        <p:nvSpPr>
          <p:cNvPr id="7" name="Rectangle 6"/>
          <p:cNvSpPr>
            <a:spLocks noChangeArrowheads="1"/>
          </p:cNvSpPr>
          <p:nvPr/>
        </p:nvSpPr>
        <p:spPr bwMode="auto">
          <a:xfrm>
            <a:off x="6068491" y="1546343"/>
            <a:ext cx="342916" cy="369213"/>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2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chemeClr val="tx1"/>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chemeClr val="tx1"/>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chemeClr val="tx1"/>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chemeClr val="tx1"/>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70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368" y="742951"/>
            <a:ext cx="2986987" cy="17525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229" y="2663904"/>
            <a:ext cx="2985264" cy="1752094"/>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Check Tire Pressure Conditions</a:t>
            </a:r>
          </a:p>
        </p:txBody>
      </p:sp>
      <p:sp>
        <p:nvSpPr>
          <p:cNvPr id="3" name="Content Placeholder 2"/>
          <p:cNvSpPr>
            <a:spLocks noGrp="1"/>
          </p:cNvSpPr>
          <p:nvPr>
            <p:ph idx="1"/>
          </p:nvPr>
        </p:nvSpPr>
        <p:spPr>
          <a:xfrm>
            <a:off x="641254" y="1015657"/>
            <a:ext cx="2855585" cy="3579589"/>
          </a:xfrm>
        </p:spPr>
        <p:txBody>
          <a:bodyPr/>
          <a:lstStyle/>
          <a:p>
            <a:pPr marL="342900" indent="-342900">
              <a:buFont typeface="+mj-lt"/>
              <a:buAutoNum type="arabicPeriod" startAt="3"/>
            </a:pPr>
            <a:r>
              <a:rPr lang="en-US" sz="1400" dirty="0"/>
              <a:t>To see its most recent information, tap </a:t>
            </a:r>
            <a:r>
              <a:rPr lang="en-US" sz="1400" dirty="0">
                <a:latin typeface="Arial" panose="020B0604020202020204" pitchFamily="34" charset="0"/>
                <a:cs typeface="Arial" panose="020B0604020202020204" pitchFamily="34" charset="0"/>
              </a:rPr>
              <a:t>a tire.</a:t>
            </a:r>
          </a:p>
          <a:p>
            <a:pPr marL="342900" indent="-342900">
              <a:buFont typeface="+mj-lt"/>
              <a:buAutoNum type="arabicPeriod" startAt="3"/>
            </a:pPr>
            <a:r>
              <a:rPr lang="en-US" sz="1400" dirty="0">
                <a:latin typeface="Arial" panose="020B0604020202020204" pitchFamily="34" charset="0"/>
                <a:cs typeface="Arial" panose="020B0604020202020204" pitchFamily="34" charset="0"/>
              </a:rPr>
              <a:t>Tap OK to close the pop-up window.</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342900" indent="-342900">
              <a:buFont typeface="+mj-lt"/>
              <a:buAutoNum type="arabicPeriod" startAt="3"/>
            </a:pPr>
            <a:r>
              <a:rPr lang="en-US" sz="1400" dirty="0">
                <a:latin typeface="Arial" panose="020B0604020202020204" pitchFamily="34" charset="0"/>
                <a:cs typeface="Arial" panose="020B0604020202020204" pitchFamily="34" charset="0"/>
              </a:rPr>
              <a:t>With the pop-up window</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closed, tap the Table button to see the information in a list.</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342900" indent="-342900">
              <a:buFont typeface="+mj-lt"/>
              <a:buAutoNum type="arabicPeriod" startAt="3"/>
            </a:pPr>
            <a:r>
              <a:rPr lang="en-US" sz="1400" dirty="0">
                <a:latin typeface="Arial" panose="020B0604020202020204" pitchFamily="34" charset="0"/>
                <a:cs typeface="Arial" panose="020B0604020202020204" pitchFamily="34" charset="0"/>
              </a:rPr>
              <a:t>To return to the trailer</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image, tap the Image button.</a:t>
            </a:r>
          </a:p>
        </p:txBody>
      </p:sp>
      <p:pic>
        <p:nvPicPr>
          <p:cNvPr id="7" name="Picture 6"/>
          <p:cNvPicPr>
            <a:picLocks noChangeAspect="1"/>
          </p:cNvPicPr>
          <p:nvPr/>
        </p:nvPicPr>
        <p:blipFill>
          <a:blip r:embed="rId4"/>
          <a:stretch>
            <a:fillRect/>
          </a:stretch>
        </p:blipFill>
        <p:spPr>
          <a:xfrm>
            <a:off x="6003536" y="4115455"/>
            <a:ext cx="493819" cy="310923"/>
          </a:xfrm>
          <a:prstGeom prst="rect">
            <a:avLst/>
          </a:prstGeom>
        </p:spPr>
      </p:pic>
    </p:spTree>
    <p:extLst>
      <p:ext uri="{BB962C8B-B14F-4D97-AF65-F5344CB8AC3E}">
        <p14:creationId xmlns:p14="http://schemas.microsoft.com/office/powerpoint/2010/main" val="109371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IVG Driver Training	</a:t>
            </a:r>
          </a:p>
        </p:txBody>
      </p:sp>
      <p:sp>
        <p:nvSpPr>
          <p:cNvPr id="3" name="Content Placeholder 2"/>
          <p:cNvSpPr>
            <a:spLocks noGrp="1"/>
          </p:cNvSpPr>
          <p:nvPr>
            <p:ph type="body" idx="1"/>
          </p:nvPr>
        </p:nvSpPr>
        <p:spPr/>
        <p:txBody>
          <a:bodyPr/>
          <a:lstStyle/>
          <a:p>
            <a:pPr marL="0" indent="0" algn="ctr">
              <a:buNone/>
            </a:pPr>
            <a:r>
              <a:rPr lang="en-US" sz="1600" dirty="0">
                <a:latin typeface="Arial" panose="020B0604020202020204" pitchFamily="34" charset="0"/>
                <a:cs typeface="Arial" panose="020B0604020202020204" pitchFamily="34" charset="0"/>
              </a:rPr>
              <a:t>This concludes the </a:t>
            </a:r>
            <a:r>
              <a:rPr lang="en-US" sz="1600">
                <a:latin typeface="Arial" panose="020B0604020202020204" pitchFamily="34" charset="0"/>
                <a:cs typeface="Arial" panose="020B0604020202020204" pitchFamily="34" charset="0"/>
              </a:rPr>
              <a:t>Vehicle Diagnostics training</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888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latin typeface="Arial" panose="020B0604020202020204" pitchFamily="34" charset="0"/>
                <a:cs typeface="Arial" panose="020B0604020202020204" pitchFamily="34" charset="0"/>
              </a:rPr>
              <a:t>Instructor Training Checklist: Vehicle Diagnostics</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Check Vehicle Diagnostics</a:t>
            </a:r>
          </a:p>
          <a:p>
            <a:pPr>
              <a:buFont typeface="Wingdings" panose="05000000000000000000" pitchFamily="2" charset="2"/>
              <a:buChar char="q"/>
            </a:pPr>
            <a:r>
              <a:rPr lang="en-US" sz="1200" dirty="0">
                <a:latin typeface="Arial" panose="020B0604020202020204" pitchFamily="34" charset="0"/>
                <a:cs typeface="Arial" panose="020B0604020202020204" pitchFamily="34" charset="0"/>
              </a:rPr>
              <a:t>Explain the type of data it collects.</a:t>
            </a:r>
          </a:p>
          <a:p>
            <a:pPr>
              <a:buFont typeface="Wingdings" panose="05000000000000000000" pitchFamily="2" charset="2"/>
              <a:buChar char="q"/>
            </a:pPr>
            <a:r>
              <a:rPr lang="en-US" sz="1200" dirty="0">
                <a:latin typeface="Arial" panose="020B0604020202020204" pitchFamily="34" charset="0"/>
                <a:cs typeface="Arial" panose="020B0604020202020204" pitchFamily="34" charset="0"/>
              </a:rPr>
              <a:t>Describe how your company reacts to fault notifications it receives and what the driver is expected to do in different situations.</a:t>
            </a:r>
          </a:p>
          <a:p>
            <a:pPr>
              <a:buFont typeface="Wingdings" panose="05000000000000000000" pitchFamily="2" charset="2"/>
              <a:buChar char="q"/>
            </a:pP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71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IVG Driver Training</a:t>
            </a:r>
          </a:p>
        </p:txBody>
      </p:sp>
      <p:sp>
        <p:nvSpPr>
          <p:cNvPr id="3" name="Text Placeholder 2"/>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Vehicle Diagnostics</a:t>
            </a:r>
          </a:p>
        </p:txBody>
      </p:sp>
      <p:sp>
        <p:nvSpPr>
          <p:cNvPr id="5" name="Content Placeholder 4"/>
          <p:cNvSpPr>
            <a:spLocks noGrp="1"/>
          </p:cNvSpPr>
          <p:nvPr>
            <p:ph sz="quarter" idx="13"/>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12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Safety Information</a:t>
            </a:r>
          </a:p>
        </p:txBody>
      </p:sp>
      <p:pic>
        <p:nvPicPr>
          <p:cNvPr id="4" name="Picture 14" descr="driverwarn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58" y="872922"/>
            <a:ext cx="5974406" cy="5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871F9AF5-4A23-4EBB-BA89-2E1A2EF78AF0}"/>
              </a:ext>
            </a:extLst>
          </p:cNvPr>
          <p:cNvSpPr>
            <a:spLocks noGrp="1"/>
          </p:cNvSpPr>
          <p:nvPr>
            <p:ph idx="1"/>
          </p:nvPr>
        </p:nvSpPr>
        <p:spPr>
          <a:xfrm>
            <a:off x="542471" y="1868848"/>
            <a:ext cx="3061366" cy="2883152"/>
          </a:xfrm>
        </p:spPr>
        <p:txBody>
          <a:bodyPr/>
          <a:lstStyle/>
          <a:p>
            <a:pPr marL="0" indent="0">
              <a:buNone/>
            </a:pPr>
            <a:r>
              <a:rPr lang="en-US" sz="1400" dirty="0">
                <a:latin typeface="Arial" panose="020B0604020202020204" pitchFamily="34" charset="0"/>
                <a:cs typeface="Arial" panose="020B0604020202020204" pitchFamily="34" charset="0"/>
              </a:rPr>
              <a:t>You cannot use the IVG to read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or type messages while moving.</a:t>
            </a:r>
          </a:p>
          <a:p>
            <a:r>
              <a:rPr lang="en-US" sz="1400" dirty="0">
                <a:latin typeface="Arial" panose="020B0604020202020204" pitchFamily="34" charset="0"/>
                <a:cs typeface="Arial" panose="020B0604020202020204" pitchFamily="34" charset="0"/>
              </a:rPr>
              <a:t>Exception: a logged in, non-driving co-driver may use the IVG without restriction.</a:t>
            </a:r>
          </a:p>
          <a:p>
            <a:pPr marL="600075" lvl="2" indent="0">
              <a:buNone/>
            </a:pPr>
            <a:endParaRPr lang="en-US" dirty="0">
              <a:latin typeface="Arial" panose="020B0604020202020204" pitchFamily="34" charset="0"/>
              <a:cs typeface="Arial" panose="020B0604020202020204" pitchFamily="34" charset="0"/>
            </a:endParaRPr>
          </a:p>
          <a:p>
            <a:pPr marL="600075" lvl="2"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10" name="Picture 23" descr="US_DOT_truck_accident_1a">
            <a:extLst>
              <a:ext uri="{FF2B5EF4-FFF2-40B4-BE49-F238E27FC236}">
                <a16:creationId xmlns:a16="http://schemas.microsoft.com/office/drawing/2014/main" id="{A4E265F8-BE89-4C80-88E6-444C5AE46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836" y="1868847"/>
            <a:ext cx="3066028" cy="2006249"/>
          </a:xfrm>
          <a:prstGeom prst="rect">
            <a:avLst/>
          </a:prstGeom>
          <a:solidFill>
            <a:srgbClr val="FFFFFF">
              <a:shade val="85000"/>
            </a:srgbClr>
          </a:solidFill>
          <a:ln w="88900" cap="sq">
            <a:solidFill>
              <a:srgbClr val="FFFFFF"/>
            </a:solidFill>
            <a:miter lim="800000"/>
          </a:ln>
          <a:effectLst/>
          <a:extLst/>
        </p:spPr>
      </p:pic>
      <p:pic>
        <p:nvPicPr>
          <p:cNvPr id="11" name="Picture 30" descr="speaker_2">
            <a:extLst>
              <a:ext uri="{FF2B5EF4-FFF2-40B4-BE49-F238E27FC236}">
                <a16:creationId xmlns:a16="http://schemas.microsoft.com/office/drawing/2014/main" id="{2CA0EDCC-9335-4256-8AF2-EFDA09A31AE5}"/>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4081589">
            <a:off x="782932" y="4062032"/>
            <a:ext cx="510613" cy="3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5F28FD12-443F-45E7-8756-9C759ED13582}"/>
              </a:ext>
            </a:extLst>
          </p:cNvPr>
          <p:cNvSpPr txBox="1">
            <a:spLocks/>
          </p:cNvSpPr>
          <p:nvPr/>
        </p:nvSpPr>
        <p:spPr bwMode="auto">
          <a:xfrm>
            <a:off x="542469" y="3667924"/>
            <a:ext cx="3910777" cy="10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00075" lvl="2" indent="0">
              <a:buFont typeface="Courier New"/>
              <a:buNone/>
            </a:pPr>
            <a:r>
              <a:rPr lang="en-US" dirty="0"/>
              <a:t> </a:t>
            </a:r>
            <a:br>
              <a:rPr lang="en-US" dirty="0"/>
            </a:br>
            <a:r>
              <a:rPr lang="en-US" dirty="0"/>
              <a:t>    </a:t>
            </a:r>
            <a:br>
              <a:rPr lang="en-US" dirty="0"/>
            </a:br>
            <a:r>
              <a:rPr lang="en-US" dirty="0"/>
              <a:t>	</a:t>
            </a:r>
            <a:r>
              <a:rPr lang="en-US" sz="1200" dirty="0"/>
              <a:t>You can </a:t>
            </a:r>
            <a:r>
              <a:rPr lang="en-US" sz="1200" b="1" dirty="0"/>
              <a:t>listen</a:t>
            </a:r>
            <a:r>
              <a:rPr lang="en-US" sz="1200" dirty="0"/>
              <a:t> to messages while driving.</a:t>
            </a:r>
          </a:p>
          <a:p>
            <a:pPr marL="0" indent="0">
              <a:buFont typeface="Arial" pitchFamily="34" charset="0"/>
              <a:buNone/>
            </a:pPr>
            <a:r>
              <a:rPr lang="en-US" dirty="0"/>
              <a:t>	</a:t>
            </a:r>
          </a:p>
        </p:txBody>
      </p:sp>
    </p:spTree>
    <p:extLst>
      <p:ext uri="{BB962C8B-B14F-4D97-AF65-F5344CB8AC3E}">
        <p14:creationId xmlns:p14="http://schemas.microsoft.com/office/powerpoint/2010/main" val="25938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Goals</a:t>
            </a:r>
          </a:p>
        </p:txBody>
      </p:sp>
      <p:sp>
        <p:nvSpPr>
          <p:cNvPr id="3" name="Content Placeholder 2"/>
          <p:cNvSpPr>
            <a:spLocks noGrp="1"/>
          </p:cNvSpPr>
          <p:nvPr>
            <p:ph idx="1"/>
          </p:nvPr>
        </p:nvSpPr>
        <p:spPr>
          <a:xfrm>
            <a:off x="320219" y="743204"/>
            <a:ext cx="3629989" cy="3840988"/>
          </a:xfrm>
        </p:spPr>
        <p:txBody>
          <a:bodyPr/>
          <a:lstStyle/>
          <a:p>
            <a:pPr marL="0" indent="0">
              <a:buNone/>
            </a:pPr>
            <a:r>
              <a:rPr lang="en-US" dirty="0">
                <a:latin typeface="Arial" panose="020B0604020202020204" pitchFamily="34" charset="0"/>
                <a:cs typeface="Arial" panose="020B0604020202020204" pitchFamily="34" charset="0"/>
              </a:rPr>
              <a:t>This presentation shows you how to view fault and tire pressure conditions on your vehicle</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5936" y="1495695"/>
            <a:ext cx="2565787" cy="20019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7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IVG Driver Training Topics</a:t>
            </a:r>
          </a:p>
        </p:txBody>
      </p:sp>
      <p:sp>
        <p:nvSpPr>
          <p:cNvPr id="3" name="Content Placeholder 2"/>
          <p:cNvSpPr>
            <a:spLocks noGrp="1"/>
          </p:cNvSpPr>
          <p:nvPr>
            <p:ph idx="1"/>
          </p:nvPr>
        </p:nvSpPr>
        <p:spPr/>
        <p:txBody>
          <a:bodyPr/>
          <a:lstStyle/>
          <a:p>
            <a:r>
              <a:rPr lang="en-US" sz="1600" dirty="0">
                <a:latin typeface="Arial" panose="020B0604020202020204" pitchFamily="34" charset="0"/>
                <a:cs typeface="Arial" panose="020B0604020202020204" pitchFamily="34" charset="0"/>
              </a:rPr>
              <a:t>Vehicle Diagnostics</a:t>
            </a:r>
          </a:p>
        </p:txBody>
      </p:sp>
    </p:spTree>
    <p:extLst>
      <p:ext uri="{BB962C8B-B14F-4D97-AF65-F5344CB8AC3E}">
        <p14:creationId xmlns:p14="http://schemas.microsoft.com/office/powerpoint/2010/main" val="421490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Vehicle Diagnostics</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Cost Management Services</a:t>
            </a:r>
          </a:p>
        </p:txBody>
      </p:sp>
    </p:spTree>
    <p:extLst>
      <p:ext uri="{BB962C8B-B14F-4D97-AF65-F5344CB8AC3E}">
        <p14:creationId xmlns:p14="http://schemas.microsoft.com/office/powerpoint/2010/main" val="262878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1F3CA8-10A5-4D39-9CE5-0940DDD2B3F3}"/>
              </a:ext>
            </a:extLst>
          </p:cNvPr>
          <p:cNvPicPr>
            <a:picLocks noChangeAspect="1"/>
          </p:cNvPicPr>
          <p:nvPr/>
        </p:nvPicPr>
        <p:blipFill>
          <a:blip r:embed="rId3"/>
          <a:stretch>
            <a:fillRect/>
          </a:stretch>
        </p:blipFill>
        <p:spPr>
          <a:xfrm>
            <a:off x="3357677" y="2498692"/>
            <a:ext cx="3285062" cy="1928048"/>
          </a:xfrm>
          <a:prstGeom prst="rect">
            <a:avLst/>
          </a:prstGeom>
        </p:spPr>
      </p:pic>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Vehicle Diagnostics</a:t>
            </a:r>
          </a:p>
        </p:txBody>
      </p:sp>
      <p:sp>
        <p:nvSpPr>
          <p:cNvPr id="3" name="Content Placeholder 2"/>
          <p:cNvSpPr>
            <a:spLocks noGrp="1"/>
          </p:cNvSpPr>
          <p:nvPr>
            <p:ph idx="1"/>
          </p:nvPr>
        </p:nvSpPr>
        <p:spPr/>
        <p:txBody>
          <a:bodyPr/>
          <a:lstStyle/>
          <a:p>
            <a:pPr marL="0" indent="0">
              <a:buNone/>
            </a:pPr>
            <a:r>
              <a:rPr lang="en-US" sz="1800" dirty="0">
                <a:latin typeface="Arial" panose="020B0604020202020204" pitchFamily="34" charset="0"/>
                <a:cs typeface="Arial" panose="020B0604020202020204" pitchFamily="34" charset="0"/>
              </a:rPr>
              <a:t>Monitors and automatically reports:</a:t>
            </a:r>
          </a:p>
          <a:p>
            <a:pPr lvl="1"/>
            <a:r>
              <a:rPr lang="en-US" sz="1275" dirty="0">
                <a:latin typeface="Arial" panose="020B0604020202020204" pitchFamily="34" charset="0"/>
                <a:cs typeface="Arial" panose="020B0604020202020204" pitchFamily="34" charset="0"/>
              </a:rPr>
              <a:t>Engine faults from your vehicle</a:t>
            </a:r>
          </a:p>
          <a:p>
            <a:pPr lvl="1"/>
            <a:r>
              <a:rPr lang="en-US" sz="1275" dirty="0">
                <a:latin typeface="Arial" panose="020B0604020202020204" pitchFamily="34" charset="0"/>
                <a:cs typeface="Arial" panose="020B0604020202020204" pitchFamily="34" charset="0"/>
              </a:rPr>
              <a:t>Tire pressure faults from your vehicle and trailer</a:t>
            </a:r>
            <a:br>
              <a:rPr lang="en-US" sz="1275" dirty="0">
                <a:latin typeface="Arial" panose="020B0604020202020204" pitchFamily="34" charset="0"/>
                <a:cs typeface="Arial" panose="020B0604020202020204" pitchFamily="34" charset="0"/>
              </a:rPr>
            </a:br>
            <a:endParaRPr lang="en-US" sz="1275" dirty="0">
              <a:latin typeface="Arial" panose="020B0604020202020204" pitchFamily="34" charset="0"/>
              <a:cs typeface="Arial" panose="020B0604020202020204" pitchFamily="34" charset="0"/>
            </a:endParaRPr>
          </a:p>
          <a:p>
            <a:pPr marL="0" indent="0">
              <a:buNone/>
            </a:pPr>
            <a:endParaRPr lang="en-US" sz="45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You need to know how to:</a:t>
            </a:r>
          </a:p>
          <a:p>
            <a:pPr lvl="1"/>
            <a:r>
              <a:rPr lang="en-US" sz="1275" dirty="0">
                <a:latin typeface="Arial" panose="020B0604020202020204" pitchFamily="34" charset="0"/>
                <a:cs typeface="Arial" panose="020B0604020202020204" pitchFamily="34" charset="0"/>
              </a:rPr>
              <a:t>Check current faults and</a:t>
            </a:r>
            <a:br>
              <a:rPr lang="en-US" sz="1275" dirty="0">
                <a:latin typeface="Arial" panose="020B0604020202020204" pitchFamily="34" charset="0"/>
                <a:cs typeface="Arial" panose="020B0604020202020204" pitchFamily="34" charset="0"/>
              </a:rPr>
            </a:br>
            <a:r>
              <a:rPr lang="en-US" sz="1275" dirty="0">
                <a:latin typeface="Arial" panose="020B0604020202020204" pitchFamily="34" charset="0"/>
                <a:cs typeface="Arial" panose="020B0604020202020204" pitchFamily="34" charset="0"/>
              </a:rPr>
              <a:t>tire pressure</a:t>
            </a:r>
          </a:p>
          <a:p>
            <a:pPr lvl="1"/>
            <a:r>
              <a:rPr lang="en-US" sz="1275" dirty="0">
                <a:latin typeface="Arial" panose="020B0604020202020204" pitchFamily="34" charset="0"/>
                <a:cs typeface="Arial" panose="020B0604020202020204" pitchFamily="34" charset="0"/>
              </a:rPr>
              <a:t>See monitored conditions</a:t>
            </a:r>
            <a:br>
              <a:rPr lang="en-US" sz="1275" dirty="0">
                <a:latin typeface="Arial" panose="020B0604020202020204" pitchFamily="34" charset="0"/>
                <a:cs typeface="Arial" panose="020B0604020202020204" pitchFamily="34" charset="0"/>
              </a:rPr>
            </a:br>
            <a:r>
              <a:rPr lang="en-US" sz="1275" dirty="0">
                <a:latin typeface="Arial" panose="020B0604020202020204" pitchFamily="34" charset="0"/>
                <a:cs typeface="Arial" panose="020B0604020202020204" pitchFamily="34" charset="0"/>
              </a:rPr>
              <a:t>on your vehicle</a:t>
            </a:r>
          </a:p>
        </p:txBody>
      </p:sp>
      <p:sp>
        <p:nvSpPr>
          <p:cNvPr id="5" name="Rectangle 6"/>
          <p:cNvSpPr>
            <a:spLocks noChangeArrowheads="1"/>
          </p:cNvSpPr>
          <p:nvPr/>
        </p:nvSpPr>
        <p:spPr bwMode="auto">
          <a:xfrm>
            <a:off x="4311618" y="3550499"/>
            <a:ext cx="630069" cy="520522"/>
          </a:xfrm>
          <a:prstGeom prst="rect">
            <a:avLst/>
          </a:prstGeom>
          <a:noFill/>
          <a:ln w="5715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68570" tIns="34285" rIns="68570" bIns="34285"/>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341710" eaLnBrk="1" hangingPunct="1">
              <a:spcBef>
                <a:spcPct val="0"/>
              </a:spcBef>
              <a:buNone/>
            </a:pPr>
            <a:endParaRPr lang="en-US" altLang="en-US" sz="135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34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5291" y="755919"/>
            <a:ext cx="2924068" cy="171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Check Vehicle Fault Conditions</a:t>
            </a:r>
          </a:p>
        </p:txBody>
      </p:sp>
      <p:sp>
        <p:nvSpPr>
          <p:cNvPr id="3" name="Content Placeholder 2"/>
          <p:cNvSpPr>
            <a:spLocks noGrp="1"/>
          </p:cNvSpPr>
          <p:nvPr>
            <p:ph idx="1"/>
          </p:nvPr>
        </p:nvSpPr>
        <p:spPr>
          <a:xfrm>
            <a:off x="627184" y="891317"/>
            <a:ext cx="2912600" cy="3367300"/>
          </a:xfrm>
        </p:spPr>
        <p:txBody>
          <a:bodyPr/>
          <a:lstStyle/>
          <a:p>
            <a:pPr>
              <a:buFont typeface="+mj-lt"/>
              <a:buAutoNum type="arabicPeriod"/>
            </a:pPr>
            <a:r>
              <a:rPr lang="en-US" sz="1600" dirty="0">
                <a:latin typeface="Arial" panose="020B0604020202020204" pitchFamily="34" charset="0"/>
                <a:cs typeface="Arial" panose="020B0604020202020204" pitchFamily="34" charset="0"/>
              </a:rPr>
              <a:t>Tap Vehicle Diagnostics.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Review the any fault conditions for your vehicle.</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Fault Monitor List tab shows all conditions that are being monitored.</a:t>
            </a:r>
          </a:p>
        </p:txBody>
      </p:sp>
      <p:sp>
        <p:nvSpPr>
          <p:cNvPr id="6" name="Rectangle 6"/>
          <p:cNvSpPr>
            <a:spLocks noChangeArrowheads="1"/>
          </p:cNvSpPr>
          <p:nvPr/>
        </p:nvSpPr>
        <p:spPr bwMode="auto">
          <a:xfrm>
            <a:off x="5641678" y="1078562"/>
            <a:ext cx="591016" cy="535445"/>
          </a:xfrm>
          <a:prstGeom prst="rect">
            <a:avLst/>
          </a:prstGeom>
          <a:noFill/>
          <a:ln w="5715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68570" tIns="34285" rIns="68570" bIns="34285"/>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341710" eaLnBrk="1" hangingPunct="1">
              <a:spcBef>
                <a:spcPct val="0"/>
              </a:spcBef>
              <a:buNone/>
            </a:pPr>
            <a:endParaRPr lang="en-US" altLang="en-US" sz="1350">
              <a:solidFill>
                <a:prstClr val="black"/>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67BB52F-6232-41E3-9BD6-DEB490AB9F03}"/>
              </a:ext>
            </a:extLst>
          </p:cNvPr>
          <p:cNvPicPr>
            <a:picLocks noChangeAspect="1"/>
          </p:cNvPicPr>
          <p:nvPr/>
        </p:nvPicPr>
        <p:blipFill>
          <a:blip r:embed="rId3"/>
          <a:stretch>
            <a:fillRect/>
          </a:stretch>
        </p:blipFill>
        <p:spPr>
          <a:xfrm>
            <a:off x="3522845" y="2702238"/>
            <a:ext cx="2923454" cy="1716176"/>
          </a:xfrm>
          <a:prstGeom prst="rect">
            <a:avLst/>
          </a:prstGeom>
        </p:spPr>
      </p:pic>
    </p:spTree>
    <p:extLst>
      <p:ext uri="{BB962C8B-B14F-4D97-AF65-F5344CB8AC3E}">
        <p14:creationId xmlns:p14="http://schemas.microsoft.com/office/powerpoint/2010/main" val="3049063867"/>
      </p:ext>
    </p:extLst>
  </p:cSld>
  <p:clrMapOvr>
    <a:masterClrMapping/>
  </p:clrMapOvr>
</p:sld>
</file>

<file path=ppt/theme/theme1.xml><?xml version="1.0" encoding="utf-8"?>
<a:theme xmlns:a="http://schemas.openxmlformats.org/drawingml/2006/main" name="Omnitrac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B5BFCBC-DD0F-4B17-8955-5C3289B7A209}" vid="{12EC8D47-A404-4848-9D40-0A860FB4D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C16FFACA6F574DA4751A4BD2ED86C8" ma:contentTypeVersion="13" ma:contentTypeDescription="Create a new document." ma:contentTypeScope="" ma:versionID="e3af5f5f9a88b7cb2dc212eb4850deb1">
  <xsd:schema xmlns:xsd="http://www.w3.org/2001/XMLSchema" xmlns:xs="http://www.w3.org/2001/XMLSchema" xmlns:p="http://schemas.microsoft.com/office/2006/metadata/properties" xmlns:ns2="16facac9-d714-4036-a4cf-db7e5cdf7708" xmlns:ns3="59e31faa-4f02-4403-9d11-8e911673cae6" targetNamespace="http://schemas.microsoft.com/office/2006/metadata/properties" ma:root="true" ma:fieldsID="47b72f7d29a3cb8ea5d2be5da09f1a0c" ns2:_="" ns3:_="">
    <xsd:import namespace="16facac9-d714-4036-a4cf-db7e5cdf7708"/>
    <xsd:import namespace="59e31faa-4f02-4403-9d11-8e911673cae6"/>
    <xsd:element name="properties">
      <xsd:complexType>
        <xsd:sequence>
          <xsd:element name="documentManagement">
            <xsd:complexType>
              <xsd:all>
                <xsd:element ref="ns2:Archived_x003f_" minOccurs="0"/>
                <xsd:element ref="ns2:DCN" minOccurs="0"/>
                <xsd:element ref="ns2:Comments_x002f_Locations" minOccurs="0"/>
                <xsd:element ref="ns2:Delivery_x0020_Type" minOccurs="0"/>
                <xsd:element ref="ns2:Platform" minOccurs="0"/>
                <xsd:element ref="ns3:SharedWithUsers" minOccurs="0"/>
                <xsd:element ref="ns3:SharedWithDetails" minOccurs="0"/>
                <xsd:element ref="ns3:LastSharedByUser" minOccurs="0"/>
                <xsd:element ref="ns3:LastSharedByTime" minOccurs="0"/>
                <xsd:element ref="ns2:Audience_x0020_type" minOccurs="0"/>
                <xsd:element ref="ns2:MediaServiceMetadata" minOccurs="0"/>
                <xsd:element ref="ns2:MediaServiceFastMetadata"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acac9-d714-4036-a4cf-db7e5cdf7708" elementFormDefault="qualified">
    <xsd:import namespace="http://schemas.microsoft.com/office/2006/documentManagement/types"/>
    <xsd:import namespace="http://schemas.microsoft.com/office/infopath/2007/PartnerControls"/>
    <xsd:element name="Archived_x003f_" ma:index="2" nillable="true" ma:displayName="Archived?" ma:default="0" ma:description="Mark YES to hide from default view." ma:internalName="Archived_x003f_">
      <xsd:simpleType>
        <xsd:restriction base="dms:Boolean"/>
      </xsd:simpleType>
    </xsd:element>
    <xsd:element name="DCN" ma:index="3" nillable="true" ma:displayName="DCN" ma:internalName="DCN">
      <xsd:simpleType>
        <xsd:restriction base="dms:Text">
          <xsd:maxLength value="255"/>
        </xsd:restriction>
      </xsd:simpleType>
    </xsd:element>
    <xsd:element name="Comments_x002f_Locations" ma:index="4" nillable="true" ma:displayName="Comments/Locations" ma:internalName="Comments_x002f_Locations">
      <xsd:simpleType>
        <xsd:restriction base="dms:Note">
          <xsd:maxLength value="255"/>
        </xsd:restriction>
      </xsd:simpleType>
    </xsd:element>
    <xsd:element name="Delivery_x0020_Type" ma:index="5" nillable="true" ma:displayName="Delivery Type" ma:format="RadioButtons" ma:internalName="Delivery_x0020_Type">
      <xsd:simpleType>
        <xsd:restriction base="dms:Choice">
          <xsd:enumeration value="Video"/>
          <xsd:enumeration value="Install Guide"/>
          <xsd:enumeration value="User Guide"/>
          <xsd:enumeration value="Setup Guide"/>
          <xsd:enumeration value="Driver Card"/>
          <xsd:enumeration value="Release Notes"/>
          <xsd:enumeration value="Reference"/>
          <xsd:enumeration value="Other"/>
        </xsd:restriction>
      </xsd:simpleType>
    </xsd:element>
    <xsd:element name="Platform" ma:index="6" nillable="true" ma:displayName="Platform" ma:internalName="Platform">
      <xsd:complexType>
        <xsd:complexContent>
          <xsd:extension base="dms:MultiChoice">
            <xsd:sequence>
              <xsd:element name="Value" maxOccurs="unbounded" minOccurs="0" nillable="true">
                <xsd:simpleType>
                  <xsd:restriction base="dms:Choice">
                    <xsd:enumeration value="MCP100"/>
                    <xsd:enumeration value="MCP50"/>
                    <xsd:enumeration value="MCP110"/>
                    <xsd:enumeration value="MCP200"/>
                    <xsd:enumeration value="IVG"/>
                    <xsd:enumeration value="Mobile"/>
                  </xsd:restriction>
                </xsd:simpleType>
              </xsd:element>
            </xsd:sequence>
          </xsd:extension>
        </xsd:complexContent>
      </xsd:complexType>
    </xsd:element>
    <xsd:element name="Audience_x0020_type" ma:index="17" nillable="true" ma:displayName="Audience type" ma:description="Primary audience for this deliverable" ma:internalName="Audience_x0020_type">
      <xsd:complexType>
        <xsd:complexContent>
          <xsd:extension base="dms:MultiChoice">
            <xsd:sequence>
              <xsd:element name="Value" maxOccurs="unbounded" minOccurs="0" nillable="true">
                <xsd:simpleType>
                  <xsd:restriction base="dms:Choice">
                    <xsd:enumeration value="External"/>
                    <xsd:enumeration value="Internal"/>
                  </xsd:restriction>
                </xsd:simpleType>
              </xsd:element>
            </xsd:sequence>
          </xsd:extension>
        </xsd:complexContent>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e31faa-4f02-4403-9d11-8e911673cae6"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livery_x0020_Type xmlns="16facac9-d714-4036-a4cf-db7e5cdf7708" xsi:nil="true"/>
    <DCN xmlns="16facac9-d714-4036-a4cf-db7e5cdf7708" xsi:nil="true"/>
    <Archived_x003f_ xmlns="16facac9-d714-4036-a4cf-db7e5cdf7708">false</Archived_x003f_>
    <Audience_x0020_type xmlns="16facac9-d714-4036-a4cf-db7e5cdf7708"/>
    <Platform xmlns="16facac9-d714-4036-a4cf-db7e5cdf7708"/>
    <Comments_x002f_Locations xmlns="16facac9-d714-4036-a4cf-db7e5cdf7708" xsi:nil="true"/>
    <Date xmlns="16facac9-d714-4036-a4cf-db7e5cdf7708" xsi:nil="true"/>
  </documentManagement>
</p:properties>
</file>

<file path=customXml/itemProps1.xml><?xml version="1.0" encoding="utf-8"?>
<ds:datastoreItem xmlns:ds="http://schemas.openxmlformats.org/officeDocument/2006/customXml" ds:itemID="{288C4985-4B50-41D8-B42C-FA4749373A6B}">
  <ds:schemaRefs>
    <ds:schemaRef ds:uri="http://schemas.microsoft.com/sharepoint/v3/contenttype/forms"/>
  </ds:schemaRefs>
</ds:datastoreItem>
</file>

<file path=customXml/itemProps2.xml><?xml version="1.0" encoding="utf-8"?>
<ds:datastoreItem xmlns:ds="http://schemas.openxmlformats.org/officeDocument/2006/customXml" ds:itemID="{92ED18DC-D76B-48B8-8358-9B4713FD99EA}"/>
</file>

<file path=customXml/itemProps3.xml><?xml version="1.0" encoding="utf-8"?>
<ds:datastoreItem xmlns:ds="http://schemas.openxmlformats.org/officeDocument/2006/customXml" ds:itemID="{D0D68ADC-009A-42C2-B778-83E0DCB1DC1E}">
  <ds:schemaRefs>
    <ds:schemaRef ds:uri="http://schemas.microsoft.com/office/infopath/2007/PartnerControls"/>
    <ds:schemaRef ds:uri="http://schemas.microsoft.com/office/2006/metadata/properties"/>
    <ds:schemaRef ds:uri="1fa3de5e-fb3b-47c9-bed7-d4b026480b13"/>
    <ds:schemaRef ds:uri="http://purl.org/dc/terms/"/>
    <ds:schemaRef ds:uri="66bc6d2d-a953-4f45-9f76-5935b039f2cc"/>
    <ds:schemaRef ds:uri="http://www.w3.org/XML/1998/namespace"/>
    <ds:schemaRef ds:uri="http://purl.org/dc/dcmitype/"/>
    <ds:schemaRef ds:uri="http://schemas.microsoft.com/office/2006/documentManagement/types"/>
    <ds:schemaRef ds:uri="http://schemas.openxmlformats.org/package/2006/metadata/core-properties"/>
    <ds:schemaRef ds:uri="http://schemas.microsoft.com/sharepoint/v4"/>
    <ds:schemaRef ds:uri="http://purl.org/dc/elements/1.1/"/>
    <ds:schemaRef ds:uri="16facac9-d714-4036-a4cf-db7e5cdf7708"/>
  </ds:schemaRefs>
</ds:datastoreItem>
</file>

<file path=docProps/app.xml><?xml version="1.0" encoding="utf-8"?>
<Properties xmlns="http://schemas.openxmlformats.org/officeDocument/2006/extended-properties" xmlns:vt="http://schemas.openxmlformats.org/officeDocument/2006/docPropsVTypes">
  <Template/>
  <TotalTime>1988</TotalTime>
  <Words>479</Words>
  <Application>Microsoft Office PowerPoint</Application>
  <PresentationFormat>Custom</PresentationFormat>
  <Paragraphs>72</Paragraphs>
  <Slides>12</Slides>
  <Notes>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Arial</vt:lpstr>
      <vt:lpstr>Avenir Heavy</vt:lpstr>
      <vt:lpstr>Calibri</vt:lpstr>
      <vt:lpstr>Corbel</vt:lpstr>
      <vt:lpstr>Courier New</vt:lpstr>
      <vt:lpstr>Lucida Grande</vt:lpstr>
      <vt:lpstr>Wingdings</vt:lpstr>
      <vt:lpstr>OmnitracsPowerPointTemplate</vt:lpstr>
      <vt:lpstr>To the Instructor</vt:lpstr>
      <vt:lpstr>Instructor Training Checklist: Vehicle Diagnostics</vt:lpstr>
      <vt:lpstr>PowerPoint Presentation</vt:lpstr>
      <vt:lpstr>Safety Information</vt:lpstr>
      <vt:lpstr>Goals</vt:lpstr>
      <vt:lpstr>IVG Driver Training Topics</vt:lpstr>
      <vt:lpstr>Vehicle Diagnostics</vt:lpstr>
      <vt:lpstr>Vehicle Diagnostics</vt:lpstr>
      <vt:lpstr>Check Vehicle Fault Conditions</vt:lpstr>
      <vt:lpstr>Check Tire Pressure Conditions</vt:lpstr>
      <vt:lpstr>Check Tire Pressure Conditions</vt:lpstr>
      <vt:lpstr>IVG Driver Training </vt:lpstr>
    </vt:vector>
  </TitlesOfParts>
  <Company>Agency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Lisa</dc:creator>
  <cp:lastModifiedBy>Soffe, Leann</cp:lastModifiedBy>
  <cp:revision>34</cp:revision>
  <cp:lastPrinted>2015-07-21T21:21:11Z</cp:lastPrinted>
  <dcterms:created xsi:type="dcterms:W3CDTF">2015-07-30T13:23:33Z</dcterms:created>
  <dcterms:modified xsi:type="dcterms:W3CDTF">2018-02-09T18:43:10Z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0x01010051C16FFACA6F574DA4751A4BD2ED86C8</vt:lpwstr>
  </property>
  <property fmtid="{D5CDD505-2E9C-101B-9397-08002B2CF9AE}" pid="3" name="_dlc_DocIdItemGuid">
    <vt:lpwstr>cb97a05a-de44-4d40-ad41-0ee736bc74bc</vt:lpwstr>
  </property>
</Properties>
</file>