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8" r:id="rId5"/>
    <p:sldId id="260" r:id="rId6"/>
    <p:sldId id="261" r:id="rId7"/>
    <p:sldId id="262" r:id="rId8"/>
    <p:sldId id="263"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Lst>
  <p:sldSz cx="6858000" cy="5143500"/>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Instructor Slides" id="{AD7F923A-F67E-457D-A5BE-A6071F22079C}">
          <p14:sldIdLst>
            <p14:sldId id="258"/>
            <p14:sldId id="260"/>
          </p14:sldIdLst>
        </p14:section>
        <p14:section name="Introduction" id="{077D16CA-8459-4072-AFC0-F758B018E0ED}">
          <p14:sldIdLst>
            <p14:sldId id="261"/>
            <p14:sldId id="262"/>
            <p14:sldId id="263"/>
          </p14:sldIdLst>
        </p14:section>
        <p14:section name="Workflow" id="{C1384843-844E-4871-B1A3-445645398276}">
          <p14:sldIdLst>
            <p14:sldId id="272"/>
            <p14:sldId id="273"/>
            <p14:sldId id="274"/>
            <p14:sldId id="275"/>
            <p14:sldId id="276"/>
            <p14:sldId id="277"/>
            <p14:sldId id="278"/>
            <p14:sldId id="279"/>
            <p14:sldId id="280"/>
            <p14:sldId id="281"/>
            <p14:sldId id="282"/>
            <p14:sldId id="283"/>
            <p14:sldId id="284"/>
            <p14:sldId id="285"/>
          </p14:sldIdLst>
        </p14:section>
        <p14:section name="Conclusion" id="{BEFB5FAA-8D2E-481C-BFD6-14D5099D19DC}">
          <p14:sldIdLst>
            <p14:sldId id="286"/>
          </p14:sldIdLst>
        </p14:section>
      </p14:sectionLst>
    </p:ext>
    <p:ext uri="{EFAFB233-063F-42B5-8137-9DF3F51BA10A}">
      <p15:sldGuideLst xmlns:p15="http://schemas.microsoft.com/office/powerpoint/2012/main">
        <p15:guide id="1" orient="horz" pos="1572" userDrawn="1">
          <p15:clr>
            <a:srgbClr val="A4A3A4"/>
          </p15:clr>
        </p15:guide>
        <p15:guide id="2" pos="2208" userDrawn="1">
          <p15:clr>
            <a:srgbClr val="A4A3A4"/>
          </p15:clr>
        </p15:guide>
        <p15:guide id="4" orient="horz" pos="1668" userDrawn="1">
          <p15:clr>
            <a:srgbClr val="A4A3A4"/>
          </p15:clr>
        </p15:guide>
        <p15:guide id="5" pos="2112" userDrawn="1">
          <p15:clr>
            <a:srgbClr val="A4A3A4"/>
          </p15:clr>
        </p15:guide>
        <p15:guide id="6" orient="horz" pos="468" userDrawn="1">
          <p15:clr>
            <a:srgbClr val="A4A3A4"/>
          </p15:clr>
        </p15:guide>
        <p15:guide id="7" orient="horz"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91D"/>
    <a:srgbClr val="6D6E71"/>
    <a:srgbClr val="7FB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0374" autoAdjust="0"/>
  </p:normalViewPr>
  <p:slideViewPr>
    <p:cSldViewPr snapToGrid="0" snapToObjects="1">
      <p:cViewPr>
        <p:scale>
          <a:sx n="120" d="100"/>
          <a:sy n="120" d="100"/>
        </p:scale>
        <p:origin x="2148" y="84"/>
      </p:cViewPr>
      <p:guideLst>
        <p:guide orient="horz" pos="1572"/>
        <p:guide pos="2208"/>
        <p:guide orient="horz" pos="1668"/>
        <p:guide pos="2112"/>
        <p:guide orient="horz" pos="468"/>
        <p:guide orient="horz" pos="2772"/>
      </p:guideLst>
    </p:cSldViewPr>
  </p:slideViewPr>
  <p:notesTextViewPr>
    <p:cViewPr>
      <p:scale>
        <a:sx n="1" d="1"/>
        <a:sy n="1" d="1"/>
      </p:scale>
      <p:origin x="0" y="0"/>
    </p:cViewPr>
  </p:notesTextViewPr>
  <p:notesViewPr>
    <p:cSldViewPr snapToGrid="0" snapToObjects="1">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172FC22A-CF4D-436D-B346-45F8B1BD7F97}" type="datetimeFigureOut">
              <a:rPr lang="en-US" altLang="en-US"/>
              <a:pPr/>
              <a:t>09-Feb-2018</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FB00956-D674-4D49-A34D-414DBB25F012}" type="slidenum">
              <a:rPr lang="en-US" altLang="en-US"/>
              <a:pPr/>
              <a:t>‹#›</a:t>
            </a:fld>
            <a:endParaRPr lang="en-US" altLang="en-US"/>
          </a:p>
        </p:txBody>
      </p:sp>
    </p:spTree>
    <p:extLst>
      <p:ext uri="{BB962C8B-B14F-4D97-AF65-F5344CB8AC3E}">
        <p14:creationId xmlns:p14="http://schemas.microsoft.com/office/powerpoint/2010/main" val="329473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048725D-B71C-4A83-82F0-8F015FDF6D6A}" type="datetimeFigureOut">
              <a:rPr lang="en-US" altLang="en-US"/>
              <a:pPr/>
              <a:t>09-Feb-2018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D8F5316-E039-4E41-A93C-CB62D5FD6DAB}" type="slidenum">
              <a:rPr lang="en-US" altLang="en-US"/>
              <a:pPr/>
              <a:t>‹#›</a:t>
            </a:fld>
            <a:endParaRPr lang="en-US" altLang="en-US"/>
          </a:p>
        </p:txBody>
      </p:sp>
    </p:spTree>
    <p:extLst>
      <p:ext uri="{BB962C8B-B14F-4D97-AF65-F5344CB8AC3E}">
        <p14:creationId xmlns:p14="http://schemas.microsoft.com/office/powerpoint/2010/main" val="290795114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ltLang="en-US" b="1" dirty="0"/>
              <a:t>[Hide or delete this slide if you are projecting this presentation as a slide show for driver training.]</a:t>
            </a:r>
          </a:p>
          <a:p>
            <a:endParaRPr lang="en-US" altLang="en-US" dirty="0"/>
          </a:p>
          <a:p>
            <a:r>
              <a:rPr lang="en-US" altLang="en-US" i="1" dirty="0"/>
              <a:t>To Hide a slide</a:t>
            </a:r>
            <a:r>
              <a:rPr lang="en-US" altLang="en-US" i="1" baseline="0" dirty="0"/>
              <a:t> from presenting </a:t>
            </a:r>
            <a:r>
              <a:rPr lang="en-US" altLang="en-US" i="1" dirty="0"/>
              <a:t>Right click on the slide thumbnail</a:t>
            </a:r>
            <a:r>
              <a:rPr lang="en-US" altLang="en-US" i="1" baseline="0" dirty="0"/>
              <a:t> in normal view and choose “hide slide”.</a:t>
            </a:r>
            <a:endParaRPr lang="en-US" altLang="en-US" i="1"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a:t>
            </a:fld>
            <a:endParaRPr lang="en-US" altLang="en-US"/>
          </a:p>
        </p:txBody>
      </p:sp>
    </p:spTree>
    <p:extLst>
      <p:ext uri="{BB962C8B-B14F-4D97-AF65-F5344CB8AC3E}">
        <p14:creationId xmlns:p14="http://schemas.microsoft.com/office/powerpoint/2010/main" val="414889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Describe the situations in which your drivers will be entering other tasks, and what those tasks are.</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17</a:t>
            </a:fld>
            <a:endParaRPr lang="en-US" altLang="en-US"/>
          </a:p>
        </p:txBody>
      </p:sp>
    </p:spTree>
    <p:extLst>
      <p:ext uri="{BB962C8B-B14F-4D97-AF65-F5344CB8AC3E}">
        <p14:creationId xmlns:p14="http://schemas.microsoft.com/office/powerpoint/2010/main" val="388826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The History tab lists the date and time when the trip plan was received, and each notification sent to or from dispatch.</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18</a:t>
            </a:fld>
            <a:endParaRPr lang="en-US" altLang="en-US"/>
          </a:p>
        </p:txBody>
      </p:sp>
    </p:spTree>
    <p:extLst>
      <p:ext uri="{BB962C8B-B14F-4D97-AF65-F5344CB8AC3E}">
        <p14:creationId xmlns:p14="http://schemas.microsoft.com/office/powerpoint/2010/main" val="58513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stop History tab lists the tasks completed for the stop with the date and time of completion.</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19</a:t>
            </a:fld>
            <a:endParaRPr lang="en-US" altLang="en-US"/>
          </a:p>
        </p:txBody>
      </p:sp>
    </p:spTree>
    <p:extLst>
      <p:ext uri="{BB962C8B-B14F-4D97-AF65-F5344CB8AC3E}">
        <p14:creationId xmlns:p14="http://schemas.microsoft.com/office/powerpoint/2010/main" val="398631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[Print this slide to help you cover all of the important topics. Hide or delete it if you are projecting this presentation as a slide show for driver training.]</a:t>
            </a:r>
          </a:p>
          <a:p>
            <a:r>
              <a:rPr lang="en-US" b="0" dirty="0"/>
              <a:t>[Your company customizes the actual</a:t>
            </a:r>
            <a:r>
              <a:rPr lang="en-US" b="0" baseline="0" dirty="0"/>
              <a:t> forms used for your Workflow application. Be prepared to discuss how your forms are different from the sample forms used in this presentation. If you have an IVG, show the workflow screens.</a:t>
            </a:r>
            <a:r>
              <a:rPr lang="en-US" b="0" dirty="0"/>
              <a:t>]</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a:t>
            </a:fld>
            <a:endParaRPr lang="en-US" altLang="en-US"/>
          </a:p>
        </p:txBody>
      </p:sp>
    </p:spTree>
    <p:extLst>
      <p:ext uri="{BB962C8B-B14F-4D97-AF65-F5344CB8AC3E}">
        <p14:creationId xmlns:p14="http://schemas.microsoft.com/office/powerpoint/2010/main" val="263235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eaLnBrk="1" hangingPunct="1">
              <a:spcBef>
                <a:spcPct val="0"/>
              </a:spcBef>
            </a:pPr>
            <a:r>
              <a:rPr lang="en-US" altLang="en-US" dirty="0"/>
              <a:t>Review safety procedures.</a:t>
            </a:r>
          </a:p>
          <a:p>
            <a:pPr eaLnBrk="1" hangingPunct="1">
              <a:spcBef>
                <a:spcPct val="0"/>
              </a:spcBef>
            </a:pPr>
            <a:r>
              <a:rPr lang="en-US" altLang="en-US" dirty="0"/>
              <a:t>Text-to-speech improves the driver’s productivity and safety as they can safely listen to all or part of the message and determine its importance. They only need to pull off the road if it needs immediate response.</a:t>
            </a:r>
          </a:p>
          <a:p>
            <a:pPr eaLnBrk="1" hangingPunct="1">
              <a:spcBef>
                <a:spcPct val="0"/>
              </a:spcBef>
            </a:pPr>
            <a:r>
              <a:rPr lang="en-US" altLang="en-US" dirty="0"/>
              <a:t>The team’s non-driver can safely operate the IVG while the truck is moving.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a:t>
            </a:fld>
            <a:endParaRPr lang="en-US" altLang="en-US"/>
          </a:p>
        </p:txBody>
      </p:sp>
    </p:spTree>
    <p:extLst>
      <p:ext uri="{BB962C8B-B14F-4D97-AF65-F5344CB8AC3E}">
        <p14:creationId xmlns:p14="http://schemas.microsoft.com/office/powerpoint/2010/main" val="29314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87">
              <a:defRPr/>
            </a:pPr>
            <a:r>
              <a:rPr lang="en-US" altLang="en-US" dirty="0"/>
              <a:t>Each goal above corresponds to an IVG application covered in this presentation. Each application section has an instructor training checklist (found at the beginning</a:t>
            </a:r>
            <a:r>
              <a:rPr lang="en-US" altLang="en-US" baseline="0" dirty="0"/>
              <a:t> of this presentation)</a:t>
            </a:r>
            <a:r>
              <a:rPr lang="en-US" altLang="en-US" dirty="0"/>
              <a:t> to help you train the application in detail. If your company doesn’t use all of the applications in this presentation, remove the section slides and adjust the goal statements. Add your own goals if desired. </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5</a:t>
            </a:fld>
            <a:endParaRPr lang="en-US" altLang="en-US"/>
          </a:p>
        </p:txBody>
      </p:sp>
    </p:spTree>
    <p:extLst>
      <p:ext uri="{BB962C8B-B14F-4D97-AF65-F5344CB8AC3E}">
        <p14:creationId xmlns:p14="http://schemas.microsoft.com/office/powerpoint/2010/main" val="224725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b="1" dirty="0"/>
              <a:t>Important:</a:t>
            </a:r>
            <a:r>
              <a:rPr lang="en-US" altLang="en-US" b="1" baseline="0" dirty="0"/>
              <a:t> </a:t>
            </a:r>
            <a:r>
              <a:rPr lang="en-US" altLang="en-US" dirty="0"/>
              <a:t>Some of the screens in this lesson are </a:t>
            </a:r>
            <a:r>
              <a:rPr lang="en-US" altLang="en-US" i="1" dirty="0"/>
              <a:t>representative </a:t>
            </a:r>
            <a:r>
              <a:rPr lang="en-US" altLang="en-US" dirty="0"/>
              <a:t>(not actual screens), and do not look the same as the screens seen when Workflow is opened on a unit. If possible, replace the screens in this presentation with screen shots from units that have your Workflow templates.]</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8</a:t>
            </a:fld>
            <a:endParaRPr lang="en-US" altLang="en-US"/>
          </a:p>
        </p:txBody>
      </p:sp>
    </p:spTree>
    <p:extLst>
      <p:ext uri="{BB962C8B-B14F-4D97-AF65-F5344CB8AC3E}">
        <p14:creationId xmlns:p14="http://schemas.microsoft.com/office/powerpoint/2010/main" val="141644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Arrivals and departures are usually detected by the GPS service when you arrive at or leave the stop. Notification is sent automatically to Dispatch. If it is not sent automatically, you can tap to select the task, then tap the Select button. </a:t>
            </a:r>
            <a:r>
              <a:rPr lang="en-US" altLang="en-US"/>
              <a:t>This sends the notification and the task is marked as done.</a:t>
            </a:r>
          </a:p>
          <a:p>
            <a:endParaRPr lang="en-US"/>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10</a:t>
            </a:fld>
            <a:endParaRPr lang="en-US" altLang="en-US"/>
          </a:p>
        </p:txBody>
      </p:sp>
    </p:spTree>
    <p:extLst>
      <p:ext uri="{BB962C8B-B14F-4D97-AF65-F5344CB8AC3E}">
        <p14:creationId xmlns:p14="http://schemas.microsoft.com/office/powerpoint/2010/main" val="151279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If you want to finish what you are doing, tap Ignore and view the trip plan later by tapping Workflow from the home page.</a:t>
            </a:r>
          </a:p>
          <a:p>
            <a:pPr eaLnBrk="1" hangingPunct="1">
              <a:spcBef>
                <a:spcPct val="0"/>
              </a:spcBef>
            </a:pPr>
            <a:r>
              <a:rPr lang="en-US" altLang="en-US" dirty="0"/>
              <a:t>Your company may allow you to accept or reject a trip plan. If so, you receive a pop-up prompt asking if the trip is accepted.</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12</a:t>
            </a:fld>
            <a:endParaRPr lang="en-US" altLang="en-US"/>
          </a:p>
        </p:txBody>
      </p:sp>
    </p:spTree>
    <p:extLst>
      <p:ext uri="{BB962C8B-B14F-4D97-AF65-F5344CB8AC3E}">
        <p14:creationId xmlns:p14="http://schemas.microsoft.com/office/powerpoint/2010/main" val="258818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These are example pick up tasks. Drop off tasks are often different. Explain the tasks you expect of your drivers. These screens and tasks are representations of the types of tasks performed by any company.</a:t>
            </a:r>
          </a:p>
          <a:p>
            <a:pPr eaLnBrk="1" hangingPunct="1">
              <a:spcBef>
                <a:spcPct val="0"/>
              </a:spcBef>
            </a:pPr>
            <a:r>
              <a:rPr lang="en-US" altLang="en-US" dirty="0"/>
              <a:t>In this example, the arrival was automatically detected. This is based on the “GPS” prefix on the task.</a:t>
            </a:r>
          </a:p>
          <a:p>
            <a:pPr eaLnBrk="1" hangingPunct="1">
              <a:spcBef>
                <a:spcPct val="0"/>
              </a:spcBef>
            </a:pPr>
            <a:r>
              <a:rPr lang="en-US" altLang="en-US" dirty="0"/>
              <a:t>When the driver selects a non-form task, the notification is automatically sent. In this example, Dispatch receives a Hook notification with a time stamp.</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14</a:t>
            </a:fld>
            <a:endParaRPr lang="en-US" altLang="en-US"/>
          </a:p>
        </p:txBody>
      </p:sp>
    </p:spTree>
    <p:extLst>
      <p:ext uri="{BB962C8B-B14F-4D97-AF65-F5344CB8AC3E}">
        <p14:creationId xmlns:p14="http://schemas.microsoft.com/office/powerpoint/2010/main" val="235826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b="1" dirty="0"/>
              <a:t>Important:</a:t>
            </a:r>
            <a:r>
              <a:rPr lang="en-US" altLang="en-US" dirty="0"/>
              <a:t> Some fields are mandatory, but the system does not enforce that the driver fill everything out. Be sure to explain what you need to have filled out, and instruct them always to type as much information as they have.</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15</a:t>
            </a:fld>
            <a:endParaRPr lang="en-US" altLang="en-US"/>
          </a:p>
        </p:txBody>
      </p:sp>
    </p:spTree>
    <p:extLst>
      <p:ext uri="{BB962C8B-B14F-4D97-AF65-F5344CB8AC3E}">
        <p14:creationId xmlns:p14="http://schemas.microsoft.com/office/powerpoint/2010/main" val="4001443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t="2985" r="29044" b="3040"/>
          <a:stretch>
            <a:fillRect/>
          </a:stretch>
        </p:blipFill>
        <p:spPr bwMode="auto">
          <a:xfrm>
            <a:off x="1983582" y="0"/>
            <a:ext cx="48744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36" y="0"/>
            <a:ext cx="397907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0"/>
          </p:nvPr>
        </p:nvSpPr>
        <p:spPr>
          <a:xfrm>
            <a:off x="0" y="1544071"/>
            <a:ext cx="3814763" cy="639006"/>
          </a:xfrm>
        </p:spPr>
        <p:txBody>
          <a:bodyPr>
            <a:normAutofit/>
          </a:bodyPr>
          <a:lstStyle>
            <a:lvl1pPr marL="0" indent="0" algn="r">
              <a:buNone/>
              <a:defRPr sz="2100">
                <a:solidFill>
                  <a:srgbClr val="F8991D"/>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3664" y="2091610"/>
            <a:ext cx="3818426" cy="671513"/>
          </a:xfrm>
        </p:spPr>
        <p:txBody>
          <a:bodyPr>
            <a:normAutofit/>
          </a:bodyPr>
          <a:lstStyle>
            <a:lvl1pPr marL="0" indent="0" algn="r">
              <a:buNone/>
              <a:defRPr sz="1800">
                <a:solidFill>
                  <a:srgbClr val="7FB539"/>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23"/>
          <p:cNvSpPr>
            <a:spLocks noGrp="1"/>
          </p:cNvSpPr>
          <p:nvPr>
            <p:ph type="body" sz="quarter" idx="12"/>
          </p:nvPr>
        </p:nvSpPr>
        <p:spPr>
          <a:xfrm>
            <a:off x="-3664" y="2609057"/>
            <a:ext cx="3818426" cy="671512"/>
          </a:xfrm>
        </p:spPr>
        <p:txBody>
          <a:bodyPr>
            <a:normAutofit/>
          </a:bodyPr>
          <a:lstStyle>
            <a:lvl1pPr marL="0" indent="0" algn="r">
              <a:buNone/>
              <a:defRPr sz="1350">
                <a:solidFill>
                  <a:srgbClr val="6D6E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quarter" idx="13" hasCustomPrompt="1"/>
          </p:nvPr>
        </p:nvSpPr>
        <p:spPr>
          <a:xfrm>
            <a:off x="88107" y="92075"/>
            <a:ext cx="3726656" cy="1365250"/>
          </a:xfrm>
        </p:spPr>
        <p:txBody>
          <a:bodyPr/>
          <a:lstStyle>
            <a:lvl1pPr marL="0" indent="0">
              <a:buNone/>
              <a:defRPr sz="1350" baseline="0">
                <a:latin typeface="Arial" panose="020B0604020202020204" pitchFamily="34" charset="0"/>
                <a:cs typeface="Arial" panose="020B0604020202020204" pitchFamily="34" charset="0"/>
              </a:defRPr>
            </a:lvl1pPr>
          </a:lstStyle>
          <a:p>
            <a:pPr lvl="0"/>
            <a:r>
              <a:rPr lang="en-US" dirty="0"/>
              <a:t>Click the bottom left icon to insert your logo</a:t>
            </a:r>
          </a:p>
        </p:txBody>
      </p:sp>
      <p:pic>
        <p:nvPicPr>
          <p:cNvPr id="11" name="Picture 10"/>
          <p:cNvPicPr>
            <a:picLocks noChangeAspect="1"/>
          </p:cNvPicPr>
          <p:nvPr userDrawn="1"/>
        </p:nvPicPr>
        <p:blipFill>
          <a:blip r:embed="rId3"/>
          <a:stretch>
            <a:fillRect/>
          </a:stretch>
        </p:blipFill>
        <p:spPr>
          <a:xfrm>
            <a:off x="2407742" y="4570047"/>
            <a:ext cx="1566808" cy="554784"/>
          </a:xfrm>
          <a:prstGeom prst="rect">
            <a:avLst/>
          </a:prstGeom>
        </p:spPr>
      </p:pic>
      <p:sp>
        <p:nvSpPr>
          <p:cNvPr id="10" name="Rectangle 12"/>
          <p:cNvSpPr>
            <a:spLocks noChangeArrowheads="1"/>
          </p:cNvSpPr>
          <p:nvPr userDrawn="1"/>
        </p:nvSpPr>
        <p:spPr bwMode="auto">
          <a:xfrm>
            <a:off x="-3664" y="4697398"/>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80-JE048-1 Rev. A</a:t>
            </a:r>
          </a:p>
        </p:txBody>
      </p:sp>
    </p:spTree>
    <p:extLst>
      <p:ext uri="{BB962C8B-B14F-4D97-AF65-F5344CB8AC3E}">
        <p14:creationId xmlns:p14="http://schemas.microsoft.com/office/powerpoint/2010/main" val="14211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43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54781"/>
            <a:ext cx="4514850" cy="329088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264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5575" y="1556928"/>
            <a:ext cx="3886200" cy="729074"/>
          </a:xfrm>
          <a:prstGeom prst="rect">
            <a:avLst/>
          </a:prstGeom>
        </p:spPr>
        <p:txBody>
          <a:bodyPr rtlCol="0">
            <a:norm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7"/>
          <p:cNvSpPr>
            <a:spLocks noGrp="1"/>
          </p:cNvSpPr>
          <p:nvPr>
            <p:ph type="body" idx="4294967295"/>
          </p:nvPr>
        </p:nvSpPr>
        <p:spPr bwMode="auto">
          <a:xfrm>
            <a:off x="2695576" y="2410289"/>
            <a:ext cx="3936044" cy="1028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a:defRPr>
                <a:latin typeface="Arial" panose="020B0604020202020204" pitchFamily="34" charset="0"/>
                <a:cs typeface="Arial" panose="020B0604020202020204" pitchFamily="34" charset="0"/>
              </a:defRPr>
            </a:lvl1pPr>
          </a:lstStyle>
          <a:p>
            <a:pPr lvl="0" eaLnBrk="1" hangingPunct="1"/>
            <a:r>
              <a:rPr lang="en-US" altLang="en-US">
                <a:latin typeface="Corbel" pitchFamily="34" charset="0"/>
              </a:rPr>
              <a:t>Click to edit Master text styles</a:t>
            </a:r>
          </a:p>
        </p:txBody>
      </p:sp>
    </p:spTree>
    <p:extLst>
      <p:ext uri="{BB962C8B-B14F-4D97-AF65-F5344CB8AC3E}">
        <p14:creationId xmlns:p14="http://schemas.microsoft.com/office/powerpoint/2010/main" val="14087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20220" y="0"/>
            <a:ext cx="6537779" cy="731520"/>
          </a:xfrm>
        </p:spPr>
        <p:txBody>
          <a:bodyPr>
            <a:noAutofit/>
          </a:bodyPr>
          <a:lstStyle>
            <a:lvl1pPr>
              <a:defRPr sz="3200" baseline="0">
                <a:solidFill>
                  <a:srgbClr val="F8991D"/>
                </a:solidFill>
              </a:defRPr>
            </a:lvl1pPr>
          </a:lstStyle>
          <a:p>
            <a:r>
              <a:rPr lang="en-US"/>
              <a:t>Click to edit Master title style</a:t>
            </a:r>
            <a:endParaRPr lang="en-US" dirty="0"/>
          </a:p>
        </p:txBody>
      </p:sp>
      <p:sp>
        <p:nvSpPr>
          <p:cNvPr id="10" name="Content Placeholder 2"/>
          <p:cNvSpPr>
            <a:spLocks noGrp="1"/>
          </p:cNvSpPr>
          <p:nvPr>
            <p:ph idx="1"/>
          </p:nvPr>
        </p:nvSpPr>
        <p:spPr>
          <a:xfrm>
            <a:off x="320219" y="743204"/>
            <a:ext cx="6537779" cy="3840988"/>
          </a:xfrm>
        </p:spPr>
        <p:txBody>
          <a:bodyPr>
            <a:noAutofit/>
          </a:bodyPr>
          <a:lstStyle>
            <a:lvl1pPr>
              <a:defRPr sz="1600" baseline="0">
                <a:solidFill>
                  <a:srgbClr val="6D6E71"/>
                </a:solidFill>
              </a:defRPr>
            </a:lvl1pPr>
            <a:lvl2pPr>
              <a:defRPr sz="1400" baseline="0"/>
            </a:lvl2pPr>
            <a:lvl3pPr marL="857250" indent="-257175">
              <a:buFont typeface="Courier New"/>
              <a:buChar char="o"/>
              <a:defRPr sz="1400" baseline="0"/>
            </a:lvl3pPr>
            <a:lvl4pPr>
              <a:defRPr sz="1350"/>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949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l="11880" t="40778"/>
          <a:stretch>
            <a:fillRect/>
          </a:stretch>
        </p:blipFill>
        <p:spPr bwMode="auto">
          <a:xfrm>
            <a:off x="0" y="0"/>
            <a:ext cx="6858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72" y="1741232"/>
            <a:ext cx="6861572" cy="2803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12564" y="1750206"/>
            <a:ext cx="5829300" cy="1021556"/>
          </a:xfrm>
        </p:spPr>
        <p:txBody>
          <a:bodyPr anchor="b" anchorCtr="0">
            <a:normAutofit/>
          </a:bodyPr>
          <a:lstStyle>
            <a:lvl1pPr algn="l">
              <a:defRPr sz="2400" b="0" cap="none">
                <a:solidFill>
                  <a:srgbClr val="F8991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12564" y="2782465"/>
            <a:ext cx="5829300" cy="1125140"/>
          </a:xfrm>
        </p:spPr>
        <p:txBody>
          <a:bodyPr anchor="t" anchorCtr="0">
            <a:normAutofit/>
          </a:bodyPr>
          <a:lstStyle>
            <a:lvl1pPr marL="0" indent="0">
              <a:buNone/>
              <a:defRPr sz="1800">
                <a:solidFill>
                  <a:srgbClr val="7FB539"/>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rot="5400000">
            <a:off x="-131485" y="4672871"/>
            <a:ext cx="598542" cy="342717"/>
          </a:xfrm>
          <a:prstGeom prst="rect">
            <a:avLst/>
          </a:prstGeom>
        </p:spPr>
      </p:pic>
    </p:spTree>
    <p:extLst>
      <p:ext uri="{BB962C8B-B14F-4D97-AF65-F5344CB8AC3E}">
        <p14:creationId xmlns:p14="http://schemas.microsoft.com/office/powerpoint/2010/main" val="409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2" y="0"/>
            <a:ext cx="6535737"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2311"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668713"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93794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7976" y="0"/>
            <a:ext cx="6550023"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49277" y="742752"/>
            <a:ext cx="3030141" cy="321865"/>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49277" y="1075849"/>
            <a:ext cx="303014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90147" y="749023"/>
            <a:ext cx="3031331" cy="326826"/>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690146" y="1093606"/>
            <a:ext cx="303133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8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l="22656" t="2985" r="29044" b="3040"/>
          <a:stretch>
            <a:fillRect/>
          </a:stretch>
        </p:blipFill>
        <p:spPr bwMode="auto">
          <a:xfrm>
            <a:off x="1" y="0"/>
            <a:ext cx="33182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78932" y="0"/>
            <a:ext cx="397906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879787" y="1894418"/>
            <a:ext cx="3978213" cy="1058333"/>
          </a:xfrm>
        </p:spPr>
        <p:txBody>
          <a:bodyPr>
            <a:normAutofit/>
          </a:bodyPr>
          <a:lstStyle>
            <a:lvl1pPr algn="l">
              <a:defRPr sz="2100">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p:cNvPicPr>
            <a:picLocks noChangeAspect="1"/>
          </p:cNvPicPr>
          <p:nvPr userDrawn="1"/>
        </p:nvPicPr>
        <p:blipFill>
          <a:blip r:embed="rId3"/>
          <a:stretch>
            <a:fillRect/>
          </a:stretch>
        </p:blipFill>
        <p:spPr>
          <a:xfrm>
            <a:off x="5291193" y="4588716"/>
            <a:ext cx="1566808" cy="554784"/>
          </a:xfrm>
          <a:prstGeom prst="rect">
            <a:avLst/>
          </a:prstGeom>
        </p:spPr>
      </p:pic>
      <p:sp>
        <p:nvSpPr>
          <p:cNvPr id="9" name="Rectangle 12"/>
          <p:cNvSpPr>
            <a:spLocks noChangeArrowheads="1"/>
          </p:cNvSpPr>
          <p:nvPr userDrawn="1"/>
        </p:nvSpPr>
        <p:spPr bwMode="auto">
          <a:xfrm>
            <a:off x="2879787"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80-JE048-1 Rev. A</a:t>
            </a:r>
          </a:p>
        </p:txBody>
      </p:sp>
    </p:spTree>
    <p:extLst>
      <p:ext uri="{BB962C8B-B14F-4D97-AF65-F5344CB8AC3E}">
        <p14:creationId xmlns:p14="http://schemas.microsoft.com/office/powerpoint/2010/main" val="260976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681287" y="204789"/>
            <a:ext cx="3833813"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811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2440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extLst>
              <a:ext uri="{28A0092B-C50C-407E-A947-70E740481C1C}">
                <a14:useLocalDpi xmlns:a14="http://schemas.microsoft.com/office/drawing/2010/main" val="0"/>
              </a:ext>
            </a:extLst>
          </a:blip>
          <a:srcRect l="45747" t="6023" r="45007"/>
          <a:stretch>
            <a:fillRect/>
          </a:stretch>
        </p:blipFill>
        <p:spPr bwMode="auto">
          <a:xfrm>
            <a:off x="-1930" y="2"/>
            <a:ext cx="6400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5305" y="0"/>
            <a:ext cx="653796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029" name="Title Placeholder 1"/>
          <p:cNvSpPr>
            <a:spLocks noGrp="1"/>
          </p:cNvSpPr>
          <p:nvPr>
            <p:ph type="title"/>
          </p:nvPr>
        </p:nvSpPr>
        <p:spPr bwMode="auto">
          <a:xfrm>
            <a:off x="320040" y="0"/>
            <a:ext cx="646499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p>
        </p:txBody>
      </p:sp>
      <p:sp>
        <p:nvSpPr>
          <p:cNvPr id="1030" name="Text Placeholder 2"/>
          <p:cNvSpPr>
            <a:spLocks noGrp="1"/>
          </p:cNvSpPr>
          <p:nvPr>
            <p:ph type="body" idx="1"/>
          </p:nvPr>
        </p:nvSpPr>
        <p:spPr bwMode="auto">
          <a:xfrm>
            <a:off x="320039" y="743712"/>
            <a:ext cx="6533225" cy="38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Rectangle 12"/>
          <p:cNvSpPr>
            <a:spLocks noChangeArrowheads="1"/>
          </p:cNvSpPr>
          <p:nvPr userDrawn="1"/>
        </p:nvSpPr>
        <p:spPr bwMode="auto">
          <a:xfrm>
            <a:off x="322000"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80-JE048-1 Rev. A</a:t>
            </a:r>
          </a:p>
        </p:txBody>
      </p:sp>
      <p:pic>
        <p:nvPicPr>
          <p:cNvPr id="2" name="Picture 1"/>
          <p:cNvPicPr>
            <a:picLocks noChangeAspect="1"/>
          </p:cNvPicPr>
          <p:nvPr userDrawn="1"/>
        </p:nvPicPr>
        <p:blipFill>
          <a:blip r:embed="rId15"/>
          <a:stretch>
            <a:fillRect/>
          </a:stretch>
        </p:blipFill>
        <p:spPr>
          <a:xfrm>
            <a:off x="5291192" y="4588716"/>
            <a:ext cx="1566808" cy="55478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l" defTabSz="342900" rtl="0" eaLnBrk="1" fontAlgn="base" hangingPunct="1">
        <a:spcBef>
          <a:spcPct val="0"/>
        </a:spcBef>
        <a:spcAft>
          <a:spcPct val="0"/>
        </a:spcAft>
        <a:defRPr sz="3200" kern="1200">
          <a:solidFill>
            <a:srgbClr val="F8991D"/>
          </a:solidFill>
          <a:latin typeface="Arial" panose="020B0604020202020204" pitchFamily="34" charset="0"/>
          <a:ea typeface="MS PGothic" pitchFamily="34" charset="-128"/>
          <a:cs typeface="Arial" panose="020B0604020202020204" pitchFamily="34" charset="0"/>
        </a:defRPr>
      </a:lvl1pPr>
      <a:lvl2pPr algn="l" defTabSz="342900" rtl="0" eaLnBrk="1" fontAlgn="base" hangingPunct="1">
        <a:spcBef>
          <a:spcPct val="0"/>
        </a:spcBef>
        <a:spcAft>
          <a:spcPct val="0"/>
        </a:spcAft>
        <a:defRPr sz="3300">
          <a:solidFill>
            <a:srgbClr val="F8991D"/>
          </a:solidFill>
          <a:latin typeface="Avenir Heavy" charset="0"/>
          <a:ea typeface="MS PGothic" pitchFamily="34" charset="-128"/>
        </a:defRPr>
      </a:lvl2pPr>
      <a:lvl3pPr algn="l" defTabSz="342900" rtl="0" eaLnBrk="1" fontAlgn="base" hangingPunct="1">
        <a:spcBef>
          <a:spcPct val="0"/>
        </a:spcBef>
        <a:spcAft>
          <a:spcPct val="0"/>
        </a:spcAft>
        <a:defRPr sz="3300">
          <a:solidFill>
            <a:srgbClr val="F8991D"/>
          </a:solidFill>
          <a:latin typeface="Avenir Heavy" charset="0"/>
          <a:ea typeface="MS PGothic" pitchFamily="34" charset="-128"/>
        </a:defRPr>
      </a:lvl3pPr>
      <a:lvl4pPr algn="l" defTabSz="342900" rtl="0" eaLnBrk="1" fontAlgn="base" hangingPunct="1">
        <a:spcBef>
          <a:spcPct val="0"/>
        </a:spcBef>
        <a:spcAft>
          <a:spcPct val="0"/>
        </a:spcAft>
        <a:defRPr sz="3300">
          <a:solidFill>
            <a:srgbClr val="F8991D"/>
          </a:solidFill>
          <a:latin typeface="Avenir Heavy" charset="0"/>
          <a:ea typeface="MS PGothic" pitchFamily="34" charset="-128"/>
        </a:defRPr>
      </a:lvl4pPr>
      <a:lvl5pPr algn="l" defTabSz="342900" rtl="0" eaLnBrk="1" fontAlgn="base" hangingPunct="1">
        <a:spcBef>
          <a:spcPct val="0"/>
        </a:spcBef>
        <a:spcAft>
          <a:spcPct val="0"/>
        </a:spcAft>
        <a:defRPr sz="3300">
          <a:solidFill>
            <a:srgbClr val="F8991D"/>
          </a:solidFill>
          <a:latin typeface="Avenir Heavy" charset="0"/>
          <a:ea typeface="MS PGothic" pitchFamily="34" charset="-128"/>
        </a:defRPr>
      </a:lvl5pPr>
      <a:lvl6pPr marL="342900" algn="l" defTabSz="342900" rtl="0" eaLnBrk="1" fontAlgn="base" hangingPunct="1">
        <a:spcBef>
          <a:spcPct val="0"/>
        </a:spcBef>
        <a:spcAft>
          <a:spcPct val="0"/>
        </a:spcAft>
        <a:defRPr sz="3300">
          <a:solidFill>
            <a:srgbClr val="F8991D"/>
          </a:solidFill>
          <a:latin typeface="Avenir Heavy" charset="0"/>
          <a:ea typeface="MS PGothic" pitchFamily="34" charset="-128"/>
        </a:defRPr>
      </a:lvl6pPr>
      <a:lvl7pPr marL="685800" algn="l" defTabSz="342900" rtl="0" eaLnBrk="1" fontAlgn="base" hangingPunct="1">
        <a:spcBef>
          <a:spcPct val="0"/>
        </a:spcBef>
        <a:spcAft>
          <a:spcPct val="0"/>
        </a:spcAft>
        <a:defRPr sz="3300">
          <a:solidFill>
            <a:srgbClr val="F8991D"/>
          </a:solidFill>
          <a:latin typeface="Avenir Heavy" charset="0"/>
          <a:ea typeface="MS PGothic" pitchFamily="34" charset="-128"/>
        </a:defRPr>
      </a:lvl7pPr>
      <a:lvl8pPr marL="1028700" algn="l" defTabSz="342900" rtl="0" eaLnBrk="1" fontAlgn="base" hangingPunct="1">
        <a:spcBef>
          <a:spcPct val="0"/>
        </a:spcBef>
        <a:spcAft>
          <a:spcPct val="0"/>
        </a:spcAft>
        <a:defRPr sz="3300">
          <a:solidFill>
            <a:srgbClr val="F8991D"/>
          </a:solidFill>
          <a:latin typeface="Avenir Heavy" charset="0"/>
          <a:ea typeface="MS PGothic" pitchFamily="34" charset="-128"/>
        </a:defRPr>
      </a:lvl8pPr>
      <a:lvl9pPr marL="1371600" algn="l" defTabSz="342900" rtl="0" eaLnBrk="1" fontAlgn="base" hangingPunct="1">
        <a:spcBef>
          <a:spcPct val="0"/>
        </a:spcBef>
        <a:spcAft>
          <a:spcPct val="0"/>
        </a:spcAft>
        <a:defRPr sz="3300">
          <a:solidFill>
            <a:srgbClr val="F8991D"/>
          </a:solidFill>
          <a:latin typeface="Avenir Heavy" charset="0"/>
          <a:ea typeface="MS PGothic" pitchFamily="34" charset="-128"/>
        </a:defRPr>
      </a:lvl9pPr>
    </p:titleStyle>
    <p:bodyStyle>
      <a:lvl1pPr marL="257175" indent="-257175" algn="l" defTabSz="342900" rtl="0" eaLnBrk="1" fontAlgn="base" hangingPunct="1">
        <a:spcBef>
          <a:spcPct val="20000"/>
        </a:spcBef>
        <a:spcAft>
          <a:spcPct val="0"/>
        </a:spcAft>
        <a:buClr>
          <a:srgbClr val="F8991D"/>
        </a:buClr>
        <a:buFont typeface="Arial" pitchFamily="34" charset="0"/>
        <a:buChar char="•"/>
        <a:defRPr sz="1600" kern="120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a:solidFill>
            <a:srgbClr val="6D6E71"/>
          </a:solidFill>
          <a:latin typeface="Arial" panose="020B0604020202020204" pitchFamily="34" charset="0"/>
          <a:ea typeface="MS PGothic" pitchFamily="34" charset="-128"/>
          <a:cs typeface="Arial" panose="020B0604020202020204" pitchFamily="34" charset="0"/>
        </a:defRPr>
      </a:lvl2pPr>
      <a:lvl3pPr marL="857250" indent="-171450" algn="l" defTabSz="342900" rtl="0" eaLnBrk="1" fontAlgn="base" hangingPunct="1">
        <a:spcBef>
          <a:spcPct val="20000"/>
        </a:spcBef>
        <a:spcAft>
          <a:spcPct val="0"/>
        </a:spcAft>
        <a:buClr>
          <a:srgbClr val="F8991D"/>
        </a:buClr>
        <a:buFont typeface="Courier New" pitchFamily="49" charset="0"/>
        <a:buChar char="o"/>
        <a:defRPr sz="1400" kern="120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40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a:latin typeface="Arial" panose="020B0604020202020204" pitchFamily="34" charset="0"/>
                <a:cs typeface="Arial" panose="020B0604020202020204" pitchFamily="34" charset="0"/>
              </a:rPr>
              <a:t>To the Instructor</a:t>
            </a:r>
            <a:endParaRPr lang="en-US" sz="27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05D185D6-FF75-46BE-B521-76826BD6D889}"/>
              </a:ext>
            </a:extLst>
          </p:cNvPr>
          <p:cNvSpPr>
            <a:spLocks noGrp="1"/>
          </p:cNvSpPr>
          <p:nvPr>
            <p:ph idx="1"/>
          </p:nvPr>
        </p:nvSpPr>
        <p:spPr>
          <a:xfrm>
            <a:off x="320220" y="743204"/>
            <a:ext cx="3453618" cy="3840988"/>
          </a:xfrm>
        </p:spPr>
        <p:txBody>
          <a:bodyPr/>
          <a:lstStyle/>
          <a:p>
            <a:pPr>
              <a:buFont typeface="Arial"/>
              <a:buChar char="•"/>
            </a:pPr>
            <a:r>
              <a:rPr lang="en-US" sz="1400" dirty="0"/>
              <a:t>Modify this presentation to fit your company.</a:t>
            </a:r>
            <a:endParaRPr lang="en-US" dirty="0"/>
          </a:p>
          <a:p>
            <a:pPr marL="685800" lvl="1" indent="-384810">
              <a:buFont typeface="Arial"/>
              <a:buChar char="–"/>
            </a:pPr>
            <a:r>
              <a:rPr lang="en-US" sz="1100" dirty="0"/>
              <a:t>Brand it with your company’s logo.</a:t>
            </a:r>
          </a:p>
          <a:p>
            <a:pPr marL="685800" lvl="1" indent="-384810">
              <a:buFont typeface="Arial"/>
              <a:buChar char="–"/>
            </a:pPr>
            <a:r>
              <a:rPr lang="en-US" sz="1100" dirty="0"/>
              <a:t>Delete slides referring to features</a:t>
            </a:r>
            <a:br>
              <a:rPr lang="en-US" dirty="0">
                <a:solidFill>
                  <a:schemeClr val="tx1"/>
                </a:solidFill>
                <a:latin typeface="MS PGothic"/>
              </a:rPr>
            </a:br>
            <a:r>
              <a:rPr lang="en-US" sz="1100" dirty="0"/>
              <a:t>you do not offer.</a:t>
            </a:r>
          </a:p>
          <a:p>
            <a:pPr marL="685800" lvl="1" indent="-384810">
              <a:buFont typeface="Arial"/>
              <a:buChar char="–"/>
            </a:pPr>
            <a:r>
              <a:rPr lang="en-US" sz="1100" dirty="0"/>
              <a:t>Hide or delete slides that are for your</a:t>
            </a:r>
            <a:br>
              <a:rPr lang="en-US" dirty="0">
                <a:solidFill>
                  <a:schemeClr val="tx1"/>
                </a:solidFill>
              </a:rPr>
            </a:br>
            <a:r>
              <a:rPr lang="en-US" sz="1100" dirty="0"/>
              <a:t>use only, like this one or the Instructor</a:t>
            </a:r>
            <a:br>
              <a:rPr lang="en-US" dirty="0">
                <a:solidFill>
                  <a:schemeClr val="tx1"/>
                </a:solidFill>
              </a:rPr>
            </a:br>
            <a:r>
              <a:rPr lang="en-US" sz="1100" dirty="0"/>
              <a:t>Training Checklists.</a:t>
            </a:r>
          </a:p>
          <a:p>
            <a:pPr>
              <a:buFont typeface="Arial"/>
              <a:buChar char="•"/>
            </a:pPr>
            <a:r>
              <a:rPr lang="en-US" sz="1400" dirty="0"/>
              <a:t>To ensure you cover all material, use the Instructor Training Checklist.</a:t>
            </a:r>
          </a:p>
          <a:p>
            <a:pPr>
              <a:buFont typeface="Arial"/>
              <a:buChar char="•"/>
            </a:pPr>
            <a:r>
              <a:rPr lang="en-US" sz="1400" dirty="0"/>
              <a:t>The presenter notes section provides key points.</a:t>
            </a:r>
          </a:p>
        </p:txBody>
      </p:sp>
      <p:sp>
        <p:nvSpPr>
          <p:cNvPr id="12" name="Up Arrow 9">
            <a:extLst>
              <a:ext uri="{FF2B5EF4-FFF2-40B4-BE49-F238E27FC236}">
                <a16:creationId xmlns:a16="http://schemas.microsoft.com/office/drawing/2014/main" id="{9C695A61-D74A-48CE-A1E3-2D0D622BDE40}"/>
              </a:ext>
            </a:extLst>
          </p:cNvPr>
          <p:cNvSpPr/>
          <p:nvPr/>
        </p:nvSpPr>
        <p:spPr>
          <a:xfrm>
            <a:off x="4758368" y="2919332"/>
            <a:ext cx="254000" cy="328152"/>
          </a:xfrm>
          <a:prstGeom prst="upArrow">
            <a:avLst/>
          </a:prstGeom>
          <a:noFill/>
          <a:ln w="25400" cap="flat" cmpd="sng" algn="ctr">
            <a:solidFill>
              <a:srgbClr val="F8991D"/>
            </a:solidFill>
            <a:prstDash val="solid"/>
          </a:ln>
          <a:effectLst/>
        </p:spPr>
        <p:txBody>
          <a:bodyPr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8">
            <a:extLst>
              <a:ext uri="{FF2B5EF4-FFF2-40B4-BE49-F238E27FC236}">
                <a16:creationId xmlns:a16="http://schemas.microsoft.com/office/drawing/2014/main" id="{49ED4434-BCAB-4076-BD2E-E1EFB96F1846}"/>
              </a:ext>
            </a:extLst>
          </p:cNvPr>
          <p:cNvSpPr txBox="1">
            <a:spLocks noChangeArrowheads="1"/>
          </p:cNvSpPr>
          <p:nvPr/>
        </p:nvSpPr>
        <p:spPr bwMode="auto">
          <a:xfrm>
            <a:off x="4417933" y="3245970"/>
            <a:ext cx="1268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66"/>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0066"/>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0066"/>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9pPr>
          </a:lstStyle>
          <a:p>
            <a:pPr eaLnBrk="1" hangingPunct="1">
              <a:spcBef>
                <a:spcPct val="0"/>
              </a:spcBef>
              <a:buFontTx/>
              <a:buNone/>
            </a:pPr>
            <a:r>
              <a:rPr lang="en-US" altLang="en-US" sz="1200" dirty="0">
                <a:solidFill>
                  <a:schemeClr val="bg1">
                    <a:lumMod val="50000"/>
                  </a:schemeClr>
                </a:solidFill>
                <a:latin typeface="Arial" panose="020B0604020202020204" pitchFamily="34" charset="0"/>
                <a:cs typeface="Arial" pitchFamily="34" charset="0"/>
              </a:rPr>
              <a:t>Presenter notes</a:t>
            </a:r>
          </a:p>
        </p:txBody>
      </p:sp>
      <p:pic>
        <p:nvPicPr>
          <p:cNvPr id="14" name="Picture 13">
            <a:extLst>
              <a:ext uri="{FF2B5EF4-FFF2-40B4-BE49-F238E27FC236}">
                <a16:creationId xmlns:a16="http://schemas.microsoft.com/office/drawing/2014/main" id="{BAE33D72-4BE9-4CAF-A408-8E1FE70E291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29719" y="854374"/>
            <a:ext cx="2889433" cy="1884571"/>
          </a:xfrm>
          <a:prstGeom prst="rect">
            <a:avLst/>
          </a:prstGeom>
          <a:ln w="3175">
            <a:solidFill>
              <a:schemeClr val="tx1"/>
            </a:solidFill>
          </a:ln>
        </p:spPr>
      </p:pic>
      <p:sp>
        <p:nvSpPr>
          <p:cNvPr id="15" name="Rounded Rectangle 8">
            <a:extLst>
              <a:ext uri="{FF2B5EF4-FFF2-40B4-BE49-F238E27FC236}">
                <a16:creationId xmlns:a16="http://schemas.microsoft.com/office/drawing/2014/main" id="{8C637EF0-6CCA-4A4F-946D-5C65164AA784}"/>
              </a:ext>
            </a:extLst>
          </p:cNvPr>
          <p:cNvSpPr/>
          <p:nvPr/>
        </p:nvSpPr>
        <p:spPr>
          <a:xfrm>
            <a:off x="4219220" y="2424471"/>
            <a:ext cx="2499932" cy="219376"/>
          </a:xfrm>
          <a:prstGeom prst="roundRect">
            <a:avLst/>
          </a:prstGeom>
          <a:noFill/>
          <a:ln w="25400" cap="flat" cmpd="sng" algn="ctr">
            <a:solidFill>
              <a:srgbClr val="F8991D"/>
            </a:solid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522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2647950"/>
            <a:ext cx="2986127" cy="1752599"/>
          </a:xfrm>
          <a:prstGeom prst="rect">
            <a:avLst/>
          </a:prstGeom>
          <a:ln w="31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750062"/>
            <a:ext cx="2974009" cy="1745488"/>
          </a:xfrm>
          <a:prstGeom prst="rect">
            <a:avLst/>
          </a:prstGeom>
          <a:ln w="3175">
            <a:solidFill>
              <a:schemeClr val="tx1"/>
            </a:solidFill>
          </a:ln>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Stop Details and Tasks</a:t>
            </a:r>
          </a:p>
        </p:txBody>
      </p:sp>
      <p:sp>
        <p:nvSpPr>
          <p:cNvPr id="3" name="Content Placeholder 2"/>
          <p:cNvSpPr>
            <a:spLocks noGrp="1"/>
          </p:cNvSpPr>
          <p:nvPr>
            <p:ph idx="1"/>
          </p:nvPr>
        </p:nvSpPr>
        <p:spPr>
          <a:xfrm>
            <a:off x="320220" y="743204"/>
            <a:ext cx="3107182" cy="3840988"/>
          </a:xfrm>
        </p:spPr>
        <p:txBody>
          <a:bodyPr/>
          <a:lstStyle/>
          <a:p>
            <a:pPr marL="0" indent="0">
              <a:buNone/>
            </a:pPr>
            <a:r>
              <a:rPr lang="en-US" dirty="0">
                <a:latin typeface="Arial" panose="020B0604020202020204" pitchFamily="34" charset="0"/>
                <a:cs typeface="Arial" panose="020B0604020202020204" pitchFamily="34" charset="0"/>
              </a:rPr>
              <a:t>The details include, for example:</a:t>
            </a:r>
          </a:p>
          <a:p>
            <a:r>
              <a:rPr lang="en-US" sz="1400" dirty="0">
                <a:latin typeface="Arial" panose="020B0604020202020204" pitchFamily="34" charset="0"/>
                <a:cs typeface="Arial" panose="020B0604020202020204" pitchFamily="34" charset="0"/>
              </a:rPr>
              <a:t>Name, address, contact</a:t>
            </a:r>
          </a:p>
          <a:p>
            <a:r>
              <a:rPr lang="en-US" sz="1400" dirty="0">
                <a:latin typeface="Arial" panose="020B0604020202020204" pitchFamily="34" charset="0"/>
                <a:cs typeface="Arial" panose="020B0604020202020204" pitchFamily="34" charset="0"/>
              </a:rPr>
              <a:t>Comments</a:t>
            </a:r>
          </a:p>
          <a:p>
            <a:r>
              <a:rPr lang="en-US" sz="1400" dirty="0">
                <a:latin typeface="Arial" panose="020B0604020202020204" pitchFamily="34" charset="0"/>
                <a:cs typeface="Arial" panose="020B0604020202020204" pitchFamily="34" charset="0"/>
              </a:rPr>
              <a:t>Other information you normally receive from your company to service the stop</a:t>
            </a:r>
          </a:p>
          <a:p>
            <a:pPr marL="0" indent="0">
              <a:buNone/>
            </a:pPr>
            <a:r>
              <a:rPr lang="en-US" dirty="0">
                <a:latin typeface="Arial" panose="020B0604020202020204" pitchFamily="34" charset="0"/>
                <a:cs typeface="Arial" panose="020B0604020202020204" pitchFamily="34" charset="0"/>
              </a:rPr>
              <a:t>Stops also have tasks. </a:t>
            </a:r>
            <a:r>
              <a:rPr lang="en-US" b="1" dirty="0">
                <a:latin typeface="Arial" panose="020B0604020202020204" pitchFamily="34" charset="0"/>
                <a:cs typeface="Arial" panose="020B0604020202020204" pitchFamily="34" charset="0"/>
              </a:rPr>
              <a:t>Bold</a:t>
            </a:r>
            <a:r>
              <a:rPr lang="en-US" dirty="0">
                <a:latin typeface="Arial" panose="020B0604020202020204" pitchFamily="34" charset="0"/>
                <a:cs typeface="Arial" panose="020B0604020202020204" pitchFamily="34" charset="0"/>
              </a:rPr>
              <a:t> tasks are mandatory.</a:t>
            </a:r>
          </a:p>
          <a:p>
            <a:pPr marL="0" indent="0">
              <a:buNone/>
            </a:pPr>
            <a:r>
              <a:rPr lang="en-US" dirty="0">
                <a:latin typeface="Arial" panose="020B0604020202020204" pitchFamily="34" charset="0"/>
                <a:cs typeface="Arial" panose="020B0604020202020204" pitchFamily="34" charset="0"/>
              </a:rPr>
              <a:t>Some tasks are usually completed automatically, such as arrivals and departures.</a:t>
            </a:r>
          </a:p>
          <a:p>
            <a:pPr marL="0" indent="0">
              <a:buNone/>
            </a:pPr>
            <a:r>
              <a:rPr lang="en-US" dirty="0">
                <a:latin typeface="Arial" panose="020B0604020202020204" pitchFamily="34" charset="0"/>
                <a:cs typeface="Arial" panose="020B0604020202020204" pitchFamily="34" charset="0"/>
              </a:rPr>
              <a:t>Many tasks have forms you fill out.</a:t>
            </a:r>
          </a:p>
        </p:txBody>
      </p:sp>
      <p:sp>
        <p:nvSpPr>
          <p:cNvPr id="6" name="Rectangle 5"/>
          <p:cNvSpPr/>
          <p:nvPr/>
        </p:nvSpPr>
        <p:spPr>
          <a:xfrm>
            <a:off x="5969000" y="1016000"/>
            <a:ext cx="260350" cy="17780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6" idx="2"/>
          </p:cNvCxnSpPr>
          <p:nvPr/>
        </p:nvCxnSpPr>
        <p:spPr>
          <a:xfrm>
            <a:off x="6099175" y="1193800"/>
            <a:ext cx="0" cy="1739900"/>
          </a:xfrm>
          <a:prstGeom prst="straightConnector1">
            <a:avLst/>
          </a:prstGeom>
          <a:ln w="38100">
            <a:solidFill>
              <a:srgbClr val="F8991D"/>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60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743205"/>
            <a:ext cx="2985694" cy="1752346"/>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Forms</a:t>
            </a:r>
          </a:p>
        </p:txBody>
      </p:sp>
      <p:sp>
        <p:nvSpPr>
          <p:cNvPr id="3" name="Content Placeholder 2"/>
          <p:cNvSpPr>
            <a:spLocks noGrp="1"/>
          </p:cNvSpPr>
          <p:nvPr>
            <p:ph idx="1"/>
          </p:nvPr>
        </p:nvSpPr>
        <p:spPr>
          <a:xfrm>
            <a:off x="320219" y="743204"/>
            <a:ext cx="3184981" cy="3840988"/>
          </a:xfrm>
        </p:spPr>
        <p:txBody>
          <a:bodyPr/>
          <a:lstStyle/>
          <a:p>
            <a:pPr marL="0" indent="0">
              <a:buNone/>
            </a:pPr>
            <a:r>
              <a:rPr lang="en-US" dirty="0">
                <a:latin typeface="Arial" panose="020B0604020202020204" pitchFamily="34" charset="0"/>
                <a:cs typeface="Arial" panose="020B0604020202020204" pitchFamily="34" charset="0"/>
              </a:rPr>
              <a:t>Workflow forms are similar to your company’s paper forms, and they replace the paper forms.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Fields in the forms can be mandatory or optional. Some fields are filled out for you.</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 may have to scroll down or click next to fill out the entire form.</a:t>
            </a:r>
          </a:p>
        </p:txBody>
      </p:sp>
    </p:spTree>
    <p:extLst>
      <p:ext uri="{BB962C8B-B14F-4D97-AF65-F5344CB8AC3E}">
        <p14:creationId xmlns:p14="http://schemas.microsoft.com/office/powerpoint/2010/main" val="350085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647950"/>
            <a:ext cx="2986127" cy="1752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227" y="743204"/>
            <a:ext cx="2982445" cy="1750439"/>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Day in the Life Using Workflow</a:t>
            </a:r>
          </a:p>
        </p:txBody>
      </p:sp>
      <p:sp>
        <p:nvSpPr>
          <p:cNvPr id="3" name="Content Placeholder 2"/>
          <p:cNvSpPr>
            <a:spLocks noGrp="1"/>
          </p:cNvSpPr>
          <p:nvPr>
            <p:ph idx="1"/>
          </p:nvPr>
        </p:nvSpPr>
        <p:spPr>
          <a:xfrm>
            <a:off x="320219" y="743204"/>
            <a:ext cx="3184981" cy="3840988"/>
          </a:xfrm>
        </p:spPr>
        <p:txBody>
          <a:bodyPr/>
          <a:lstStyle/>
          <a:p>
            <a:pPr marL="0" indent="0">
              <a:buNone/>
            </a:pPr>
            <a:r>
              <a:rPr lang="en-US" dirty="0">
                <a:latin typeface="Arial" panose="020B0604020202020204" pitchFamily="34" charset="0"/>
                <a:cs typeface="Arial" panose="020B0604020202020204" pitchFamily="34" charset="0"/>
              </a:rPr>
              <a:t>You’ve just logged in for the day when you receive an alert that a new trip plan is available. The notice appears over whatever screen you’re viewing.</a:t>
            </a:r>
          </a:p>
          <a:p>
            <a:pPr marL="0" indent="0">
              <a:buNone/>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Tap the alert icon, then tap Workflow.</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OR</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Scroll to the right and tap the Workflow button.</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Review the stops and associated tasks by selecting each stop and tapping Details.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Rectangle 6"/>
          <p:cNvSpPr/>
          <p:nvPr/>
        </p:nvSpPr>
        <p:spPr>
          <a:xfrm>
            <a:off x="6032500" y="4121150"/>
            <a:ext cx="412750" cy="27940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90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743204"/>
            <a:ext cx="2990850" cy="1755371"/>
          </a:xfrm>
          <a:prstGeom prst="rect">
            <a:avLst/>
          </a:prstGeom>
          <a:ln w="6350">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647951"/>
            <a:ext cx="2990850" cy="1755371"/>
          </a:xfrm>
          <a:prstGeom prst="rect">
            <a:avLst/>
          </a:prstGeom>
          <a:ln w="3175">
            <a:solidFill>
              <a:schemeClr val="tx1"/>
            </a:solidFill>
          </a:ln>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Day in the Life Using Workflow</a:t>
            </a:r>
          </a:p>
        </p:txBody>
      </p:sp>
      <p:sp>
        <p:nvSpPr>
          <p:cNvPr id="3" name="Content Placeholder 2"/>
          <p:cNvSpPr>
            <a:spLocks noGrp="1"/>
          </p:cNvSpPr>
          <p:nvPr>
            <p:ph idx="1"/>
          </p:nvPr>
        </p:nvSpPr>
        <p:spPr>
          <a:xfrm>
            <a:off x="320219" y="743204"/>
            <a:ext cx="3184981" cy="3840988"/>
          </a:xfrm>
        </p:spPr>
        <p:txBody>
          <a:bodyPr/>
          <a:lstStyle/>
          <a:p>
            <a:pPr marL="342900" indent="-342900">
              <a:buFont typeface="+mj-lt"/>
              <a:buAutoNum type="arabicPeriod" startAt="3"/>
            </a:pPr>
            <a:r>
              <a:rPr lang="en-US" dirty="0">
                <a:latin typeface="Arial" panose="020B0604020202020204" pitchFamily="34" charset="0"/>
                <a:cs typeface="Arial" panose="020B0604020202020204" pitchFamily="34" charset="0"/>
              </a:rPr>
              <a:t>Review the details of the first stop. Tap Tasks to view the associated tasks for each stop.</a:t>
            </a: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342900" indent="-342900">
              <a:buFont typeface="+mj-lt"/>
              <a:buAutoNum type="arabicPeriod" startAt="4"/>
            </a:pPr>
            <a:r>
              <a:rPr lang="en-US" dirty="0">
                <a:latin typeface="Arial" panose="020B0604020202020204" pitchFamily="34" charset="0"/>
                <a:cs typeface="Arial" panose="020B0604020202020204" pitchFamily="34" charset="0"/>
              </a:rPr>
              <a:t>When finished looking at the details, tap the back arrow to return to the Trip Plan.</a:t>
            </a:r>
          </a:p>
        </p:txBody>
      </p:sp>
      <p:sp>
        <p:nvSpPr>
          <p:cNvPr id="5" name="Rectangle 4"/>
          <p:cNvSpPr/>
          <p:nvPr/>
        </p:nvSpPr>
        <p:spPr>
          <a:xfrm>
            <a:off x="5969000" y="1016000"/>
            <a:ext cx="260350" cy="17780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517900" y="4114800"/>
            <a:ext cx="260350" cy="2476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06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Day in the Life: Trip Plan</a:t>
            </a:r>
          </a:p>
        </p:txBody>
      </p:sp>
      <p:sp>
        <p:nvSpPr>
          <p:cNvPr id="3" name="Content Placeholder 2"/>
          <p:cNvSpPr>
            <a:spLocks noGrp="1"/>
          </p:cNvSpPr>
          <p:nvPr>
            <p:ph idx="1"/>
          </p:nvPr>
        </p:nvSpPr>
        <p:spPr>
          <a:xfrm>
            <a:off x="320219" y="743204"/>
            <a:ext cx="3184981" cy="3840988"/>
          </a:xfrm>
        </p:spPr>
        <p:txBody>
          <a:bodyPr/>
          <a:lstStyle/>
          <a:p>
            <a:pPr marL="0" indent="0">
              <a:buNone/>
            </a:pPr>
            <a:r>
              <a:rPr lang="en-US" sz="1400" dirty="0">
                <a:latin typeface="Arial" panose="020B0604020202020204" pitchFamily="34" charset="0"/>
                <a:cs typeface="Arial" panose="020B0604020202020204" pitchFamily="34" charset="0"/>
              </a:rPr>
              <a:t>You drive to your first stop. The arrival is usually detected by your GPS system, and you are notified.*</a:t>
            </a: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Tap OK.</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After closing the arrival notice, the task list for that stop appears.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Required tasks are in </a:t>
            </a:r>
            <a:r>
              <a:rPr lang="en-US" sz="1400" b="1" dirty="0">
                <a:latin typeface="Arial" panose="020B0604020202020204" pitchFamily="34" charset="0"/>
                <a:cs typeface="Arial" panose="020B0604020202020204" pitchFamily="34" charset="0"/>
              </a:rPr>
              <a:t>bold</a:t>
            </a:r>
            <a:r>
              <a:rPr lang="en-US" sz="1400" dirty="0">
                <a:latin typeface="Arial" panose="020B0604020202020204" pitchFamily="34" charset="0"/>
                <a:cs typeface="Arial" panose="020B0604020202020204" pitchFamily="34" charset="0"/>
              </a:rPr>
              <a:t>. Other tasks are available if you need them.</a:t>
            </a:r>
          </a:p>
          <a:p>
            <a:pPr marL="342900" indent="-342900">
              <a:buFont typeface="+mj-lt"/>
              <a:buAutoNum type="arabicPeriod"/>
            </a:pPr>
            <a:r>
              <a:rPr lang="en-US" sz="1400" dirty="0">
                <a:latin typeface="Arial" panose="020B0604020202020204" pitchFamily="34" charset="0"/>
                <a:cs typeface="Arial" panose="020B0604020202020204" pitchFamily="34" charset="0"/>
              </a:rPr>
              <a:t>To perform a task that isn’t a form, tap it to highlight it, and tap Select.</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*If not, manually select Arrived from the task list when you get there.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550" y="743204"/>
            <a:ext cx="2985696" cy="1752347"/>
          </a:xfrm>
          <a:prstGeom prst="rect">
            <a:avLst/>
          </a:prstGeom>
          <a:ln w="31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647949"/>
            <a:ext cx="3009900" cy="1766552"/>
          </a:xfrm>
          <a:prstGeom prst="rect">
            <a:avLst/>
          </a:prstGeom>
          <a:ln w="3175">
            <a:solidFill>
              <a:schemeClr val="tx1"/>
            </a:solidFill>
          </a:ln>
        </p:spPr>
      </p:pic>
      <p:sp>
        <p:nvSpPr>
          <p:cNvPr id="6" name="Rectangle 5"/>
          <p:cNvSpPr/>
          <p:nvPr/>
        </p:nvSpPr>
        <p:spPr>
          <a:xfrm>
            <a:off x="6038850" y="4114800"/>
            <a:ext cx="411748" cy="2857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11550" y="3352800"/>
            <a:ext cx="3003550" cy="2222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38850" y="2216150"/>
            <a:ext cx="411748" cy="27940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84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743502"/>
            <a:ext cx="2985186" cy="1752048"/>
          </a:xfrm>
          <a:prstGeom prst="rect">
            <a:avLst/>
          </a:prstGeom>
          <a:ln w="3175">
            <a:solidFill>
              <a:schemeClr val="tx1"/>
            </a:solidFill>
          </a:ln>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Day in the Life: Trip Plan</a:t>
            </a:r>
          </a:p>
        </p:txBody>
      </p:sp>
      <p:sp>
        <p:nvSpPr>
          <p:cNvPr id="3" name="Content Placeholder 2"/>
          <p:cNvSpPr>
            <a:spLocks noGrp="1"/>
          </p:cNvSpPr>
          <p:nvPr>
            <p:ph idx="1"/>
          </p:nvPr>
        </p:nvSpPr>
        <p:spPr>
          <a:xfrm>
            <a:off x="320219" y="743204"/>
            <a:ext cx="3130473" cy="3840988"/>
          </a:xfrm>
        </p:spPr>
        <p:txBody>
          <a:bodyPr/>
          <a:lstStyle/>
          <a:p>
            <a:pPr marL="342900" indent="-342900">
              <a:buFont typeface="+mj-lt"/>
              <a:buAutoNum type="arabicPeriod" startAt="3"/>
            </a:pPr>
            <a:r>
              <a:rPr lang="en-US" dirty="0">
                <a:latin typeface="Arial" panose="020B0604020202020204" pitchFamily="34" charset="0"/>
                <a:cs typeface="Arial" panose="020B0604020202020204" pitchFamily="34" charset="0"/>
              </a:rPr>
              <a:t>To fill out a form, tap it.</a:t>
            </a: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r>
              <a:rPr lang="en-US" dirty="0">
                <a:latin typeface="Arial" panose="020B0604020202020204" pitchFamily="34" charset="0"/>
                <a:cs typeface="Arial" panose="020B0604020202020204" pitchFamily="34" charset="0"/>
              </a:rPr>
              <a:t>Fill out the form. Some forms require you to press direction arrows or click Next Page to fill out all of the fields.</a:t>
            </a:r>
          </a:p>
        </p:txBody>
      </p:sp>
      <p:sp>
        <p:nvSpPr>
          <p:cNvPr id="4" name="Action Button: Information 3">
            <a:hlinkClick r:id="" action="ppaction://noaction" highlightClick="1"/>
          </p:cNvPr>
          <p:cNvSpPr/>
          <p:nvPr/>
        </p:nvSpPr>
        <p:spPr>
          <a:xfrm>
            <a:off x="6408467" y="252226"/>
            <a:ext cx="306204" cy="352797"/>
          </a:xfrm>
          <a:prstGeom prst="actionButtonInformation">
            <a:avLst/>
          </a:prstGeom>
          <a:solidFill>
            <a:srgbClr val="FFD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550" y="2647950"/>
            <a:ext cx="2986126" cy="1752600"/>
          </a:xfrm>
          <a:prstGeom prst="rect">
            <a:avLst/>
          </a:prstGeom>
          <a:ln w="3175">
            <a:solidFill>
              <a:schemeClr val="tx1"/>
            </a:solidFill>
          </a:ln>
        </p:spPr>
      </p:pic>
      <p:sp>
        <p:nvSpPr>
          <p:cNvPr id="8" name="Rectangle 7"/>
          <p:cNvSpPr/>
          <p:nvPr/>
        </p:nvSpPr>
        <p:spPr>
          <a:xfrm>
            <a:off x="3511550" y="1587500"/>
            <a:ext cx="3003550" cy="2222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923866" y="2893868"/>
            <a:ext cx="615950" cy="2222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962649" y="4070349"/>
            <a:ext cx="445817" cy="289549"/>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46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743204"/>
            <a:ext cx="2985694" cy="1752345"/>
          </a:xfrm>
          <a:prstGeom prst="rect">
            <a:avLst/>
          </a:prstGeom>
          <a:ln w="3175">
            <a:solidFill>
              <a:schemeClr val="tx1"/>
            </a:solidFill>
          </a:ln>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Day in the Life: Trip Plan</a:t>
            </a:r>
          </a:p>
        </p:txBody>
      </p:sp>
      <p:sp>
        <p:nvSpPr>
          <p:cNvPr id="3" name="Content Placeholder 2"/>
          <p:cNvSpPr>
            <a:spLocks noGrp="1"/>
          </p:cNvSpPr>
          <p:nvPr>
            <p:ph idx="1"/>
          </p:nvPr>
        </p:nvSpPr>
        <p:spPr>
          <a:xfrm>
            <a:off x="320219" y="743204"/>
            <a:ext cx="3130473" cy="3840988"/>
          </a:xfrm>
        </p:spPr>
        <p:txBody>
          <a:bodyPr/>
          <a:lstStyle/>
          <a:p>
            <a:pPr marL="342900" indent="-342900">
              <a:buFont typeface="+mj-lt"/>
              <a:buAutoNum type="arabicPeriod" startAt="5"/>
            </a:pPr>
            <a:r>
              <a:rPr lang="en-US" dirty="0">
                <a:latin typeface="Arial" panose="020B0604020202020204" pitchFamily="34" charset="0"/>
                <a:cs typeface="Arial" panose="020B0604020202020204" pitchFamily="34" charset="0"/>
              </a:rPr>
              <a:t>When finished, tap Done.</a:t>
            </a:r>
          </a:p>
          <a:p>
            <a:pPr marL="342900" indent="-342900">
              <a:buFont typeface="+mj-lt"/>
              <a:buAutoNum type="arabicPeriod" startAt="5"/>
            </a:pPr>
            <a:endParaRPr lang="en-US" dirty="0">
              <a:latin typeface="Arial" panose="020B0604020202020204" pitchFamily="34" charset="0"/>
              <a:cs typeface="Arial" panose="020B0604020202020204" pitchFamily="34" charset="0"/>
            </a:endParaRPr>
          </a:p>
          <a:p>
            <a:pPr marL="342900" indent="-342900">
              <a:buFont typeface="+mj-lt"/>
              <a:buAutoNum type="arabicPeriod" startAt="5"/>
            </a:pPr>
            <a:endParaRPr lang="en-US" dirty="0">
              <a:latin typeface="Arial" panose="020B0604020202020204" pitchFamily="34" charset="0"/>
              <a:cs typeface="Arial" panose="020B0604020202020204" pitchFamily="34" charset="0"/>
            </a:endParaRPr>
          </a:p>
          <a:p>
            <a:pPr marL="342900" indent="-342900">
              <a:buFont typeface="+mj-lt"/>
              <a:buAutoNum type="arabicPeriod" startAt="5"/>
            </a:pPr>
            <a:endParaRPr lang="en-US" dirty="0">
              <a:latin typeface="Arial" panose="020B0604020202020204" pitchFamily="34" charset="0"/>
              <a:cs typeface="Arial" panose="020B0604020202020204" pitchFamily="34" charset="0"/>
            </a:endParaRPr>
          </a:p>
          <a:p>
            <a:pPr marL="342900" indent="-342900">
              <a:buFont typeface="+mj-lt"/>
              <a:buAutoNum type="arabicPeriod" startAt="5"/>
            </a:pPr>
            <a:endParaRPr lang="en-US" dirty="0">
              <a:latin typeface="Arial" panose="020B0604020202020204" pitchFamily="34" charset="0"/>
              <a:cs typeface="Arial" panose="020B0604020202020204" pitchFamily="34" charset="0"/>
            </a:endParaRPr>
          </a:p>
          <a:p>
            <a:pPr marL="342900" indent="-342900">
              <a:buFont typeface="+mj-lt"/>
              <a:buAutoNum type="arabicPeriod" startAt="5"/>
            </a:pPr>
            <a:endParaRPr lang="en-US" dirty="0">
              <a:latin typeface="Arial" panose="020B0604020202020204" pitchFamily="34" charset="0"/>
              <a:cs typeface="Arial" panose="020B0604020202020204" pitchFamily="34" charset="0"/>
            </a:endParaRPr>
          </a:p>
          <a:p>
            <a:pPr marL="342900" indent="-342900">
              <a:buFont typeface="+mj-lt"/>
              <a:buAutoNum type="arabicPeriod" startAt="5"/>
            </a:pPr>
            <a:endParaRPr lang="en-US" dirty="0">
              <a:latin typeface="Arial" panose="020B0604020202020204" pitchFamily="34" charset="0"/>
              <a:cs typeface="Arial" panose="020B0604020202020204" pitchFamily="34" charset="0"/>
            </a:endParaRPr>
          </a:p>
          <a:p>
            <a:pPr marL="342900" indent="-342900">
              <a:buFont typeface="+mj-lt"/>
              <a:buAutoNum type="arabicPeriod" startAt="5"/>
            </a:pPr>
            <a:r>
              <a:rPr lang="en-US" dirty="0">
                <a:latin typeface="Arial" panose="020B0604020202020204" pitchFamily="34" charset="0"/>
                <a:cs typeface="Arial" panose="020B0604020202020204" pitchFamily="34" charset="0"/>
              </a:rPr>
              <a:t>Continue the trip, completing tasks for each stop in the Trip Plan.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2647950"/>
            <a:ext cx="2986127" cy="1752600"/>
          </a:xfrm>
          <a:prstGeom prst="rect">
            <a:avLst/>
          </a:prstGeom>
          <a:ln w="3175">
            <a:solidFill>
              <a:schemeClr val="tx1"/>
            </a:solidFill>
          </a:ln>
        </p:spPr>
      </p:pic>
      <p:sp>
        <p:nvSpPr>
          <p:cNvPr id="6" name="Rectangle 5"/>
          <p:cNvSpPr/>
          <p:nvPr/>
        </p:nvSpPr>
        <p:spPr>
          <a:xfrm>
            <a:off x="6026149" y="2197100"/>
            <a:ext cx="464745" cy="2984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34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A Day in the Life: Workflow Messages</a:t>
            </a:r>
          </a:p>
        </p:txBody>
      </p:sp>
      <p:sp>
        <p:nvSpPr>
          <p:cNvPr id="3" name="Content Placeholder 2"/>
          <p:cNvSpPr>
            <a:spLocks noGrp="1"/>
          </p:cNvSpPr>
          <p:nvPr>
            <p:ph idx="1"/>
          </p:nvPr>
        </p:nvSpPr>
        <p:spPr>
          <a:xfrm>
            <a:off x="320219" y="743204"/>
            <a:ext cx="3137147" cy="3840988"/>
          </a:xfrm>
        </p:spPr>
        <p:txBody>
          <a:bodyPr/>
          <a:lstStyle/>
          <a:p>
            <a:pPr marL="0" indent="0">
              <a:buNone/>
            </a:pPr>
            <a:r>
              <a:rPr lang="en-US" dirty="0">
                <a:latin typeface="Arial" panose="020B0604020202020204" pitchFamily="34" charset="0"/>
                <a:cs typeface="Arial" panose="020B0604020202020204" pitchFamily="34" charset="0"/>
              </a:rPr>
              <a:t>Sometimes you need to inform Dispatch of a task not associated with a trip plan.</a:t>
            </a:r>
          </a:p>
          <a:p>
            <a:pPr marL="0" indent="0">
              <a:buNone/>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Tap Send Msg.</a:t>
            </a:r>
          </a:p>
          <a:p>
            <a:pPr marL="342900" indent="-342900">
              <a:buFont typeface="+mj-lt"/>
              <a:buAutoNum type="arabicPeriod"/>
            </a:pPr>
            <a:r>
              <a:rPr lang="en-US" dirty="0">
                <a:latin typeface="Arial" panose="020B0604020202020204" pitchFamily="34" charset="0"/>
                <a:cs typeface="Arial" panose="020B0604020202020204" pitchFamily="34" charset="0"/>
              </a:rPr>
              <a:t>Tap the message.</a:t>
            </a:r>
          </a:p>
          <a:p>
            <a:pPr marL="342900" indent="-342900">
              <a:buFont typeface="+mj-lt"/>
              <a:buAutoNum type="arabicPeriod"/>
            </a:pPr>
            <a:r>
              <a:rPr lang="en-US" dirty="0">
                <a:latin typeface="Arial" panose="020B0604020202020204" pitchFamily="34" charset="0"/>
                <a:cs typeface="Arial" panose="020B0604020202020204" pitchFamily="34" charset="0"/>
              </a:rPr>
              <a:t>Tap Select.</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Complete the form.</a:t>
            </a:r>
          </a:p>
          <a:p>
            <a:pPr marL="342900" indent="-342900">
              <a:buFont typeface="+mj-lt"/>
              <a:buAutoNum type="arabicPeriod"/>
            </a:pPr>
            <a:r>
              <a:rPr lang="en-US" dirty="0">
                <a:latin typeface="Arial" panose="020B0604020202020204" pitchFamily="34" charset="0"/>
                <a:cs typeface="Arial" panose="020B0604020202020204" pitchFamily="34" charset="0"/>
              </a:rPr>
              <a:t>Tap Done.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647950"/>
            <a:ext cx="2986127" cy="1752600"/>
          </a:xfrm>
          <a:prstGeom prst="rect">
            <a:avLst/>
          </a:prstGeom>
          <a:ln w="31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1" y="743204"/>
            <a:ext cx="2985692" cy="1752345"/>
          </a:xfrm>
          <a:prstGeom prst="rect">
            <a:avLst/>
          </a:prstGeom>
          <a:ln w="3175">
            <a:solidFill>
              <a:schemeClr val="tx1"/>
            </a:solidFill>
          </a:ln>
        </p:spPr>
      </p:pic>
      <p:sp>
        <p:nvSpPr>
          <p:cNvPr id="6" name="Rectangle 5"/>
          <p:cNvSpPr/>
          <p:nvPr/>
        </p:nvSpPr>
        <p:spPr>
          <a:xfrm>
            <a:off x="6013450" y="2209800"/>
            <a:ext cx="501650" cy="2857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13450" y="4114800"/>
            <a:ext cx="447466" cy="27940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34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647950"/>
            <a:ext cx="2965449" cy="1740464"/>
          </a:xfrm>
          <a:prstGeom prst="rect">
            <a:avLst/>
          </a:prstGeom>
          <a:ln w="3175">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551" y="743204"/>
            <a:ext cx="3009900" cy="1766552"/>
          </a:xfrm>
          <a:prstGeom prst="rect">
            <a:avLst/>
          </a:prstGeom>
          <a:ln w="3175">
            <a:solidFill>
              <a:schemeClr val="tx1"/>
            </a:solidFill>
          </a:ln>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Day in the Life: History</a:t>
            </a:r>
          </a:p>
        </p:txBody>
      </p:sp>
      <p:sp>
        <p:nvSpPr>
          <p:cNvPr id="3" name="Content Placeholder 2"/>
          <p:cNvSpPr>
            <a:spLocks noGrp="1"/>
          </p:cNvSpPr>
          <p:nvPr>
            <p:ph idx="1"/>
          </p:nvPr>
        </p:nvSpPr>
        <p:spPr>
          <a:xfrm>
            <a:off x="320220" y="743204"/>
            <a:ext cx="3057054" cy="3840988"/>
          </a:xfrm>
        </p:spPr>
        <p:txBody>
          <a:bodyPr/>
          <a:lstStyle/>
          <a:p>
            <a:pPr marL="0" indent="0">
              <a:buNone/>
            </a:pPr>
            <a:r>
              <a:rPr lang="en-US" dirty="0">
                <a:latin typeface="Arial" panose="020B0604020202020204" pitchFamily="34" charset="0"/>
                <a:cs typeface="Arial" panose="020B0604020202020204" pitchFamily="34" charset="0"/>
              </a:rPr>
              <a:t>During a trip, you can view a history of tasks and events that occurred at both the trip and stop levels.</a:t>
            </a:r>
          </a:p>
          <a:p>
            <a:pPr marL="0" indent="0">
              <a:buNone/>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From the Trip Plan, tap History.</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When finished looking at history, return to the Trip Plan.</a:t>
            </a:r>
          </a:p>
        </p:txBody>
      </p:sp>
      <p:sp>
        <p:nvSpPr>
          <p:cNvPr id="5" name="Rectangle 4"/>
          <p:cNvSpPr/>
          <p:nvPr/>
        </p:nvSpPr>
        <p:spPr>
          <a:xfrm>
            <a:off x="3479800" y="2901950"/>
            <a:ext cx="400050" cy="1714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33900" y="996950"/>
            <a:ext cx="323850" cy="1714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5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747535"/>
            <a:ext cx="2978314" cy="1748014"/>
          </a:xfrm>
          <a:prstGeom prst="rect">
            <a:avLst/>
          </a:prstGeom>
          <a:ln w="3175">
            <a:solidFill>
              <a:schemeClr val="tx1"/>
            </a:solidFill>
          </a:ln>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Day in the Life: History</a:t>
            </a:r>
          </a:p>
        </p:txBody>
      </p:sp>
      <p:sp>
        <p:nvSpPr>
          <p:cNvPr id="3" name="Content Placeholder 2"/>
          <p:cNvSpPr>
            <a:spLocks noGrp="1"/>
          </p:cNvSpPr>
          <p:nvPr>
            <p:ph idx="1"/>
          </p:nvPr>
        </p:nvSpPr>
        <p:spPr>
          <a:xfrm>
            <a:off x="320219" y="743204"/>
            <a:ext cx="3137147"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To view stop history, tap Details to view the stop, then tap History.</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When finished looking at history, tap another tab or return to the Trip Plan by tapping the back arrow.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199" y="2647950"/>
            <a:ext cx="2986127" cy="1752599"/>
          </a:xfrm>
          <a:prstGeom prst="rect">
            <a:avLst/>
          </a:prstGeom>
          <a:ln w="3175">
            <a:solidFill>
              <a:schemeClr val="tx1"/>
            </a:solidFill>
          </a:ln>
        </p:spPr>
      </p:pic>
      <p:sp>
        <p:nvSpPr>
          <p:cNvPr id="7" name="Rectangle 6"/>
          <p:cNvSpPr/>
          <p:nvPr/>
        </p:nvSpPr>
        <p:spPr>
          <a:xfrm>
            <a:off x="6159499" y="990600"/>
            <a:ext cx="349249" cy="2222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505199" y="4070350"/>
            <a:ext cx="298451" cy="33655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95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0883"/>
            <a:ext cx="6172200" cy="361813"/>
          </a:xfrm>
        </p:spPr>
        <p:txBody>
          <a:bodyPr/>
          <a:lstStyle/>
          <a:p>
            <a:r>
              <a:rPr lang="en-US" sz="2400" dirty="0"/>
              <a:t>Instructor Training Checklist: Workflow</a:t>
            </a:r>
          </a:p>
        </p:txBody>
      </p:sp>
      <p:sp>
        <p:nvSpPr>
          <p:cNvPr id="3" name="Content Placeholder 2"/>
          <p:cNvSpPr>
            <a:spLocks noGrp="1"/>
          </p:cNvSpPr>
          <p:nvPr>
            <p:ph sz="half" idx="1"/>
          </p:nvPr>
        </p:nvSpPr>
        <p:spPr>
          <a:xfrm>
            <a:off x="347330" y="543147"/>
            <a:ext cx="3207083" cy="4164025"/>
          </a:xfrm>
        </p:spPr>
        <p:txBody>
          <a:bodyPr/>
          <a:lstStyle/>
          <a:p>
            <a:pPr marL="0" indent="0">
              <a:buNone/>
            </a:pPr>
            <a:r>
              <a:rPr lang="en-US" sz="1000" b="1" dirty="0"/>
              <a:t>Overview</a:t>
            </a:r>
          </a:p>
          <a:p>
            <a:pPr>
              <a:buFont typeface="Wingdings" panose="05000000000000000000" pitchFamily="2" charset="2"/>
              <a:buChar char="q"/>
            </a:pPr>
            <a:r>
              <a:rPr lang="en-US" sz="1000" dirty="0"/>
              <a:t>Replaces paper checklists and forms and prompts to complete tasks at the right times</a:t>
            </a:r>
          </a:p>
          <a:p>
            <a:pPr>
              <a:buFont typeface="Wingdings" panose="05000000000000000000" pitchFamily="2" charset="2"/>
              <a:buChar char="q"/>
            </a:pPr>
            <a:r>
              <a:rPr lang="en-US" sz="1000" dirty="0"/>
              <a:t>Dispatcher sends a stop list in a trip plan</a:t>
            </a:r>
          </a:p>
          <a:p>
            <a:pPr>
              <a:buFont typeface="Wingdings" panose="05000000000000000000" pitchFamily="2" charset="2"/>
              <a:buChar char="q"/>
            </a:pPr>
            <a:r>
              <a:rPr lang="en-US" sz="1000" dirty="0"/>
              <a:t>Trip plans have stops. Stops have tasks. Some tasks have forms.</a:t>
            </a:r>
          </a:p>
          <a:p>
            <a:pPr>
              <a:buFont typeface="Wingdings" panose="05000000000000000000" pitchFamily="2" charset="2"/>
              <a:buChar char="q"/>
            </a:pPr>
            <a:r>
              <a:rPr lang="en-US" sz="1000" dirty="0"/>
              <a:t>Definitions</a:t>
            </a:r>
          </a:p>
          <a:p>
            <a:pPr lvl="1">
              <a:buFont typeface="Wingdings" panose="05000000000000000000" pitchFamily="2" charset="2"/>
              <a:buChar char="q"/>
            </a:pPr>
            <a:r>
              <a:rPr lang="en-US" sz="1000" dirty="0"/>
              <a:t>Trip plan: go over stop types and status indicators</a:t>
            </a:r>
          </a:p>
          <a:p>
            <a:pPr lvl="1">
              <a:buFont typeface="Wingdings" panose="05000000000000000000" pitchFamily="2" charset="2"/>
              <a:buChar char="q"/>
            </a:pPr>
            <a:r>
              <a:rPr lang="en-US" sz="1000" dirty="0"/>
              <a:t>Stop Details: explain type of stops, customer ID and address; may include contact and phone number</a:t>
            </a:r>
          </a:p>
          <a:p>
            <a:pPr lvl="1">
              <a:buFont typeface="Wingdings" panose="05000000000000000000" pitchFamily="2" charset="2"/>
              <a:buChar char="q"/>
            </a:pPr>
            <a:r>
              <a:rPr lang="en-US" sz="1000" dirty="0"/>
              <a:t>Stop tasks: driver may have to scroll to see all of them</a:t>
            </a:r>
          </a:p>
          <a:p>
            <a:pPr lvl="2">
              <a:buFont typeface="Wingdings" panose="05000000000000000000" pitchFamily="2" charset="2"/>
              <a:buChar char="q"/>
            </a:pPr>
            <a:r>
              <a:rPr lang="en-US" sz="700" dirty="0"/>
              <a:t>Mandatory tasks are bold</a:t>
            </a:r>
          </a:p>
          <a:p>
            <a:pPr lvl="2">
              <a:buFont typeface="Wingdings" panose="05000000000000000000" pitchFamily="2" charset="2"/>
              <a:buChar char="q"/>
            </a:pPr>
            <a:r>
              <a:rPr lang="en-US" sz="700" dirty="0"/>
              <a:t>Arrivals/departures are automatically detected if geocoded in the trip plan; driver is prompted to confirm arrivals</a:t>
            </a:r>
          </a:p>
          <a:p>
            <a:pPr lvl="2">
              <a:buFont typeface="Wingdings" panose="05000000000000000000" pitchFamily="2" charset="2"/>
              <a:buChar char="q"/>
            </a:pPr>
            <a:r>
              <a:rPr lang="en-US" sz="700" dirty="0"/>
              <a:t>If task has a form it appears when task is selected</a:t>
            </a:r>
          </a:p>
          <a:p>
            <a:pPr lvl="1">
              <a:buFont typeface="Wingdings" panose="05000000000000000000" pitchFamily="2" charset="2"/>
              <a:buChar char="q"/>
            </a:pPr>
            <a:r>
              <a:rPr lang="en-US" sz="900" dirty="0"/>
              <a:t>Forms: similar to company paper forms, may contain mandatory fields and fields may already be filled in. May have a second screen; use Next Page.</a:t>
            </a:r>
          </a:p>
          <a:p>
            <a:pPr lvl="1">
              <a:buFont typeface="Wingdings" panose="05000000000000000000" pitchFamily="2" charset="2"/>
              <a:buChar char="q"/>
            </a:pPr>
            <a:r>
              <a:rPr lang="en-US" sz="900" dirty="0"/>
              <a:t>Messages are not tied to a stop</a:t>
            </a:r>
          </a:p>
          <a:p>
            <a:pPr lvl="2">
              <a:buFont typeface="Wingdings" panose="05000000000000000000" pitchFamily="2" charset="2"/>
              <a:buChar char="q"/>
            </a:pPr>
            <a:r>
              <a:rPr lang="en-US" sz="700" dirty="0"/>
              <a:t>Can send notifications of trip events between stops, such as break/meal, fuel purchase, report accident/breakdown/delay/weight, request trip plan</a:t>
            </a:r>
          </a:p>
        </p:txBody>
      </p:sp>
      <p:sp>
        <p:nvSpPr>
          <p:cNvPr id="4" name="Content Placeholder 3"/>
          <p:cNvSpPr>
            <a:spLocks noGrp="1"/>
          </p:cNvSpPr>
          <p:nvPr>
            <p:ph sz="half" idx="2"/>
          </p:nvPr>
        </p:nvSpPr>
        <p:spPr>
          <a:xfrm>
            <a:off x="3668713" y="541818"/>
            <a:ext cx="3028950" cy="4165354"/>
          </a:xfrm>
        </p:spPr>
        <p:txBody>
          <a:bodyPr/>
          <a:lstStyle/>
          <a:p>
            <a:pPr marL="0" indent="0">
              <a:buNone/>
            </a:pPr>
            <a:r>
              <a:rPr lang="en-US" sz="1000" b="1" dirty="0"/>
              <a:t>Demonstration</a:t>
            </a:r>
          </a:p>
          <a:p>
            <a:pPr>
              <a:buFont typeface="Wingdings" panose="05000000000000000000" pitchFamily="2" charset="2"/>
              <a:buChar char="q"/>
            </a:pPr>
            <a:r>
              <a:rPr lang="en-US" sz="1000" dirty="0"/>
              <a:t>Log in</a:t>
            </a:r>
          </a:p>
          <a:p>
            <a:pPr>
              <a:buFont typeface="Wingdings" panose="05000000000000000000" pitchFamily="2" charset="2"/>
              <a:buChar char="q"/>
            </a:pPr>
            <a:r>
              <a:rPr lang="en-US" sz="1000" dirty="0"/>
              <a:t>Request a trip plan if needed or view the new trip plan received</a:t>
            </a:r>
          </a:p>
          <a:p>
            <a:pPr>
              <a:buFont typeface="Wingdings" panose="05000000000000000000" pitchFamily="2" charset="2"/>
              <a:buChar char="q"/>
            </a:pPr>
            <a:r>
              <a:rPr lang="en-US" sz="1000" dirty="0"/>
              <a:t>Examine stops and associated tasks and begin trip</a:t>
            </a:r>
          </a:p>
          <a:p>
            <a:pPr>
              <a:buFont typeface="Wingdings" panose="05000000000000000000" pitchFamily="2" charset="2"/>
              <a:buChar char="q"/>
            </a:pPr>
            <a:r>
              <a:rPr lang="en-US" sz="1000" dirty="0"/>
              <a:t>Complete required tasks for each stop. Map icon brings up directions if using </a:t>
            </a:r>
            <a:r>
              <a:rPr lang="en-US" sz="1000" dirty="0" err="1"/>
              <a:t>Navigo</a:t>
            </a:r>
            <a:endParaRPr lang="en-US" sz="1000" dirty="0"/>
          </a:p>
          <a:p>
            <a:pPr>
              <a:buFont typeface="Wingdings" panose="05000000000000000000" pitchFamily="2" charset="2"/>
              <a:buChar char="q"/>
            </a:pPr>
            <a:r>
              <a:rPr lang="en-US" sz="1000" dirty="0"/>
              <a:t>Describe auto-arrival prompt and how to show arrival if not prompted</a:t>
            </a:r>
          </a:p>
          <a:p>
            <a:pPr>
              <a:buFont typeface="Wingdings" panose="05000000000000000000" pitchFamily="2" charset="2"/>
              <a:buChar char="q"/>
            </a:pPr>
            <a:r>
              <a:rPr lang="en-US" sz="1000" dirty="0"/>
              <a:t>Show how to fill out a form</a:t>
            </a:r>
          </a:p>
          <a:p>
            <a:pPr>
              <a:buFont typeface="Wingdings" panose="05000000000000000000" pitchFamily="2" charset="2"/>
              <a:buChar char="q"/>
            </a:pPr>
            <a:r>
              <a:rPr lang="en-US" sz="1000" dirty="0"/>
              <a:t>Complete unscheduled task, such as a fuel purchase or break/meal</a:t>
            </a:r>
          </a:p>
          <a:p>
            <a:pPr>
              <a:buFont typeface="Wingdings" panose="05000000000000000000" pitchFamily="2" charset="2"/>
              <a:buChar char="q"/>
            </a:pPr>
            <a:r>
              <a:rPr lang="en-US" sz="1000" dirty="0"/>
              <a:t>Show stop history</a:t>
            </a:r>
          </a:p>
          <a:p>
            <a:pPr>
              <a:buFont typeface="Wingdings" panose="05000000000000000000" pitchFamily="2" charset="2"/>
              <a:buChar char="q"/>
            </a:pPr>
            <a:r>
              <a:rPr lang="en-US" sz="1000" dirty="0"/>
              <a:t>Complete the trip</a:t>
            </a:r>
          </a:p>
          <a:p>
            <a:pPr lvl="1">
              <a:buFont typeface="Wingdings" panose="05000000000000000000" pitchFamily="2" charset="2"/>
              <a:buChar char="q"/>
            </a:pPr>
            <a:r>
              <a:rPr lang="en-US" sz="900" dirty="0"/>
              <a:t>Confirm all stops were completed in full (have a green checkmark)</a:t>
            </a:r>
          </a:p>
          <a:p>
            <a:pPr lvl="1">
              <a:buFont typeface="Wingdings" panose="05000000000000000000" pitchFamily="2" charset="2"/>
              <a:buChar char="q"/>
            </a:pPr>
            <a:r>
              <a:rPr lang="en-US" sz="900" dirty="0"/>
              <a:t>Complete stops that have a checkmark and exclamation point. Look for bold tasks that aren’t completed. Select it, and fill out form if necessary.</a:t>
            </a:r>
          </a:p>
          <a:p>
            <a:pPr lvl="1">
              <a:buFont typeface="Wingdings" panose="05000000000000000000" pitchFamily="2" charset="2"/>
              <a:buChar char="q"/>
            </a:pPr>
            <a:r>
              <a:rPr lang="en-US" sz="900" dirty="0"/>
              <a:t>Tap End Trip at the last stop. Verify the last stop has a checkmark. After ending a trip, no more changes are allowed.</a:t>
            </a:r>
          </a:p>
        </p:txBody>
      </p:sp>
    </p:spTree>
    <p:extLst>
      <p:ext uri="{BB962C8B-B14F-4D97-AF65-F5344CB8AC3E}">
        <p14:creationId xmlns:p14="http://schemas.microsoft.com/office/powerpoint/2010/main" val="136662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IVG Driver Training</a:t>
            </a:r>
          </a:p>
        </p:txBody>
      </p:sp>
      <p:sp>
        <p:nvSpPr>
          <p:cNvPr id="3" name="Content Placeholder 2"/>
          <p:cNvSpPr>
            <a:spLocks noGrp="1"/>
          </p:cNvSpPr>
          <p:nvPr>
            <p:ph type="body" idx="1"/>
          </p:nvPr>
        </p:nvSpPr>
        <p:spPr/>
        <p:txBody>
          <a:bodyPr/>
          <a:lstStyle/>
          <a:p>
            <a:pPr marL="0" indent="0" algn="ctr">
              <a:buNone/>
            </a:pPr>
            <a:r>
              <a:rPr lang="en-US" dirty="0">
                <a:latin typeface="Arial" panose="020B0604020202020204" pitchFamily="34" charset="0"/>
                <a:cs typeface="Arial" panose="020B0604020202020204" pitchFamily="34" charset="0"/>
              </a:rPr>
              <a:t>This concludes the Driver Workflow training.</a:t>
            </a:r>
          </a:p>
        </p:txBody>
      </p:sp>
    </p:spTree>
    <p:extLst>
      <p:ext uri="{BB962C8B-B14F-4D97-AF65-F5344CB8AC3E}">
        <p14:creationId xmlns:p14="http://schemas.microsoft.com/office/powerpoint/2010/main" val="174521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IVG Driver Training</a:t>
            </a:r>
          </a:p>
        </p:txBody>
      </p:sp>
      <p:sp>
        <p:nvSpPr>
          <p:cNvPr id="3" name="Text Placeholder 2"/>
          <p:cNvSpPr>
            <a:spLocks noGrp="1"/>
          </p:cNvSpPr>
          <p:nvPr>
            <p:ph type="body" sz="quarter" idx="11"/>
          </p:nvPr>
        </p:nvSpPr>
        <p:spPr/>
        <p:txBody>
          <a:bodyPr>
            <a:normAutofit/>
          </a:bodyPr>
          <a:lstStyle/>
          <a:p>
            <a:r>
              <a:rPr lang="en-US" sz="1400" dirty="0">
                <a:latin typeface="Arial" panose="020B0604020202020204" pitchFamily="34" charset="0"/>
                <a:cs typeface="Arial" panose="020B0604020202020204" pitchFamily="34" charset="0"/>
              </a:rPr>
              <a:t>Driver Workflow</a:t>
            </a:r>
          </a:p>
        </p:txBody>
      </p:sp>
      <p:sp>
        <p:nvSpPr>
          <p:cNvPr id="5" name="Content Placeholder 4"/>
          <p:cNvSpPr>
            <a:spLocks noGrp="1"/>
          </p:cNvSpPr>
          <p:nvPr>
            <p:ph sz="quarter" idx="13"/>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56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Safety Information</a:t>
            </a:r>
          </a:p>
        </p:txBody>
      </p:sp>
      <p:sp>
        <p:nvSpPr>
          <p:cNvPr id="3" name="Content Placeholder 2"/>
          <p:cNvSpPr>
            <a:spLocks noGrp="1"/>
          </p:cNvSpPr>
          <p:nvPr>
            <p:ph idx="1"/>
          </p:nvPr>
        </p:nvSpPr>
        <p:spPr>
          <a:xfrm>
            <a:off x="521352" y="1868847"/>
            <a:ext cx="2985173" cy="2006249"/>
          </a:xfrm>
        </p:spPr>
        <p:txBody>
          <a:bodyPr/>
          <a:lstStyle/>
          <a:p>
            <a:pPr marL="0" indent="0">
              <a:buNone/>
            </a:pPr>
            <a:r>
              <a:rPr lang="en-US" dirty="0"/>
              <a:t>You cannot use the IVG to read</a:t>
            </a:r>
            <a:br>
              <a:rPr lang="en-US" dirty="0"/>
            </a:br>
            <a:r>
              <a:rPr lang="en-US" dirty="0"/>
              <a:t>or type messages while moving.</a:t>
            </a:r>
          </a:p>
          <a:p>
            <a:r>
              <a:rPr lang="en-US" dirty="0"/>
              <a:t>Exception: a logged in, non-driving co-driver may use the IVG without restriction.</a:t>
            </a:r>
            <a:endParaRPr lang="en-US" dirty="0">
              <a:latin typeface="Arial" panose="020B0604020202020204" pitchFamily="34" charset="0"/>
              <a:cs typeface="Arial" panose="020B0604020202020204" pitchFamily="34" charset="0"/>
            </a:endParaRPr>
          </a:p>
        </p:txBody>
      </p:sp>
      <p:pic>
        <p:nvPicPr>
          <p:cNvPr id="4" name="Picture 14" descr="driverwarn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458" y="872922"/>
            <a:ext cx="5974406" cy="59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US_DOT_truck_accident_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836" y="1868847"/>
            <a:ext cx="3066028" cy="2006249"/>
          </a:xfrm>
          <a:prstGeom prst="rect">
            <a:avLst/>
          </a:prstGeom>
          <a:solidFill>
            <a:srgbClr val="FFFFFF">
              <a:shade val="85000"/>
            </a:srgbClr>
          </a:solidFill>
          <a:ln w="88900" cap="sq">
            <a:solidFill>
              <a:srgbClr val="FFFFFF"/>
            </a:solidFill>
            <a:miter lim="800000"/>
          </a:ln>
          <a:effectLst/>
          <a:extLst/>
        </p:spPr>
      </p:pic>
      <p:pic>
        <p:nvPicPr>
          <p:cNvPr id="6" name="Picture 30" descr="speaker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081589">
            <a:off x="782932" y="4062032"/>
            <a:ext cx="510613" cy="3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706CC03C-6F8A-4800-952E-3C775809A419}"/>
              </a:ext>
            </a:extLst>
          </p:cNvPr>
          <p:cNvSpPr txBox="1">
            <a:spLocks/>
          </p:cNvSpPr>
          <p:nvPr/>
        </p:nvSpPr>
        <p:spPr bwMode="auto">
          <a:xfrm>
            <a:off x="542469" y="3667924"/>
            <a:ext cx="3910777" cy="108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600075" lvl="2" indent="0">
              <a:buFont typeface="Courier New"/>
              <a:buNone/>
            </a:pPr>
            <a:r>
              <a:rPr lang="en-US" dirty="0"/>
              <a:t> </a:t>
            </a:r>
            <a:br>
              <a:rPr lang="en-US" dirty="0"/>
            </a:br>
            <a:r>
              <a:rPr lang="en-US" dirty="0"/>
              <a:t>  </a:t>
            </a:r>
            <a:br>
              <a:rPr lang="en-US" dirty="0"/>
            </a:br>
            <a:r>
              <a:rPr lang="en-US" dirty="0"/>
              <a:t>	</a:t>
            </a:r>
            <a:r>
              <a:rPr lang="en-US" sz="1200" dirty="0"/>
              <a:t>You can </a:t>
            </a:r>
            <a:r>
              <a:rPr lang="en-US" sz="1200" b="1" dirty="0"/>
              <a:t>listen</a:t>
            </a:r>
            <a:r>
              <a:rPr lang="en-US" sz="1200" dirty="0"/>
              <a:t> to messages while driving.</a:t>
            </a:r>
          </a:p>
          <a:p>
            <a:pPr marL="0" indent="0">
              <a:buFont typeface="Arial" pitchFamily="34" charset="0"/>
              <a:buNone/>
            </a:pPr>
            <a:r>
              <a:rPr lang="en-US" dirty="0"/>
              <a:t>	</a:t>
            </a:r>
          </a:p>
        </p:txBody>
      </p:sp>
    </p:spTree>
    <p:extLst>
      <p:ext uri="{BB962C8B-B14F-4D97-AF65-F5344CB8AC3E}">
        <p14:creationId xmlns:p14="http://schemas.microsoft.com/office/powerpoint/2010/main" val="175708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Goals</a:t>
            </a:r>
          </a:p>
        </p:txBody>
      </p:sp>
      <p:sp>
        <p:nvSpPr>
          <p:cNvPr id="3" name="Content Placeholder 2"/>
          <p:cNvSpPr>
            <a:spLocks noGrp="1"/>
          </p:cNvSpPr>
          <p:nvPr>
            <p:ph idx="1"/>
          </p:nvPr>
        </p:nvSpPr>
        <p:spPr/>
        <p:txBody>
          <a:bodyPr/>
          <a:lstStyle/>
          <a:p>
            <a:pPr marL="0" indent="0">
              <a:buNone/>
            </a:pPr>
            <a:r>
              <a:rPr lang="en-US" sz="1800" dirty="0">
                <a:latin typeface="Arial" panose="020B0604020202020204" pitchFamily="34" charset="0"/>
                <a:cs typeface="Arial" panose="020B0604020202020204" pitchFamily="34" charset="0"/>
              </a:rPr>
              <a:t>This presentation covers how to:</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Request/view a trip plan</a:t>
            </a:r>
          </a:p>
          <a:p>
            <a:r>
              <a:rPr lang="en-US" dirty="0"/>
              <a:t>Fill our forms</a:t>
            </a:r>
          </a:p>
          <a:p>
            <a:r>
              <a:rPr lang="en-US" dirty="0"/>
              <a:t>Send messages</a:t>
            </a:r>
          </a:p>
          <a:p>
            <a:r>
              <a:rPr lang="en-US" dirty="0"/>
              <a:t>View history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Complete trips</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91724" y="1495695"/>
            <a:ext cx="2565787" cy="20019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6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Workflow</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Driver Productivity Enhancement Services</a:t>
            </a:r>
          </a:p>
        </p:txBody>
      </p:sp>
    </p:spTree>
    <p:extLst>
      <p:ext uri="{BB962C8B-B14F-4D97-AF65-F5344CB8AC3E}">
        <p14:creationId xmlns:p14="http://schemas.microsoft.com/office/powerpoint/2010/main" val="134953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Workflow</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Workflow simplifies your job by replacing paper checklists and forms and prompting you to perform tasks at appropriate times.</a:t>
            </a:r>
          </a:p>
          <a:p>
            <a:r>
              <a:rPr lang="en-US" dirty="0">
                <a:latin typeface="Arial" panose="020B0604020202020204" pitchFamily="34" charset="0"/>
                <a:cs typeface="Arial" panose="020B0604020202020204" pitchFamily="34" charset="0"/>
              </a:rPr>
              <a:t>Stop lists are sent to you in a trip plan and contain your pickups, drop offs, refueling stops, and miscellaneous stops.</a:t>
            </a:r>
          </a:p>
        </p:txBody>
      </p:sp>
      <p:pic>
        <p:nvPicPr>
          <p:cNvPr id="4" name="Picture 3"/>
          <p:cNvPicPr>
            <a:picLocks noChangeAspect="1"/>
          </p:cNvPicPr>
          <p:nvPr/>
        </p:nvPicPr>
        <p:blipFill>
          <a:blip r:embed="rId2"/>
          <a:stretch>
            <a:fillRect/>
          </a:stretch>
        </p:blipFill>
        <p:spPr>
          <a:xfrm>
            <a:off x="2028943" y="2440110"/>
            <a:ext cx="2826591" cy="2082559"/>
          </a:xfrm>
          <a:prstGeom prst="rect">
            <a:avLst/>
          </a:prstGeom>
        </p:spPr>
      </p:pic>
    </p:spTree>
    <p:extLst>
      <p:ext uri="{BB962C8B-B14F-4D97-AF65-F5344CB8AC3E}">
        <p14:creationId xmlns:p14="http://schemas.microsoft.com/office/powerpoint/2010/main" val="217219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Workflow</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Workflow provides you with electronic forms, and tasks are shown in the order in which you preform them.</a:t>
            </a:r>
          </a:p>
          <a:p>
            <a:r>
              <a:rPr lang="en-US" dirty="0">
                <a:latin typeface="Arial" panose="020B0604020202020204" pitchFamily="34" charset="0"/>
                <a:cs typeface="Arial" panose="020B0604020202020204" pitchFamily="34" charset="0"/>
              </a:rPr>
              <a:t>As you complete tasks, you and your dispatcher know they’re finished.</a:t>
            </a:r>
          </a:p>
          <a:p>
            <a:r>
              <a:rPr lang="en-US" dirty="0">
                <a:latin typeface="Arial" panose="020B0604020202020204" pitchFamily="34" charset="0"/>
                <a:cs typeface="Arial" panose="020B0604020202020204" pitchFamily="34" charset="0"/>
              </a:rPr>
              <a:t>You can see your history at the stop level and at the trip level.</a:t>
            </a:r>
          </a:p>
        </p:txBody>
      </p:sp>
      <p:pic>
        <p:nvPicPr>
          <p:cNvPr id="4" name="Picture 3"/>
          <p:cNvPicPr>
            <a:picLocks noChangeAspect="1"/>
          </p:cNvPicPr>
          <p:nvPr/>
        </p:nvPicPr>
        <p:blipFill>
          <a:blip r:embed="rId3"/>
          <a:stretch>
            <a:fillRect/>
          </a:stretch>
        </p:blipFill>
        <p:spPr>
          <a:xfrm>
            <a:off x="2079657" y="2425732"/>
            <a:ext cx="2733348" cy="2011907"/>
          </a:xfrm>
          <a:prstGeom prst="rect">
            <a:avLst/>
          </a:prstGeom>
        </p:spPr>
      </p:pic>
      <p:pic>
        <p:nvPicPr>
          <p:cNvPr id="5" name="Picture 4"/>
          <p:cNvPicPr>
            <a:picLocks noChangeAspect="1"/>
          </p:cNvPicPr>
          <p:nvPr/>
        </p:nvPicPr>
        <p:blipFill>
          <a:blip r:embed="rId4"/>
          <a:stretch>
            <a:fillRect/>
          </a:stretch>
        </p:blipFill>
        <p:spPr>
          <a:xfrm>
            <a:off x="6207974" y="167073"/>
            <a:ext cx="414564" cy="414564"/>
          </a:xfrm>
          <a:prstGeom prst="rect">
            <a:avLst/>
          </a:prstGeom>
        </p:spPr>
      </p:pic>
    </p:spTree>
    <p:extLst>
      <p:ext uri="{BB962C8B-B14F-4D97-AF65-F5344CB8AC3E}">
        <p14:creationId xmlns:p14="http://schemas.microsoft.com/office/powerpoint/2010/main" val="42988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Trip Plan</a:t>
            </a:r>
          </a:p>
        </p:txBody>
      </p:sp>
      <p:sp>
        <p:nvSpPr>
          <p:cNvPr id="3" name="Content Placeholder 2"/>
          <p:cNvSpPr>
            <a:spLocks noGrp="1"/>
          </p:cNvSpPr>
          <p:nvPr>
            <p:ph idx="1"/>
          </p:nvPr>
        </p:nvSpPr>
        <p:spPr>
          <a:xfrm>
            <a:off x="320219" y="743204"/>
            <a:ext cx="3119971" cy="3840988"/>
          </a:xfrm>
        </p:spPr>
        <p:txBody>
          <a:bodyPr/>
          <a:lstStyle/>
          <a:p>
            <a:pPr marL="0" indent="0">
              <a:buNone/>
            </a:pPr>
            <a:r>
              <a:rPr lang="en-US" sz="1400" dirty="0">
                <a:latin typeface="Arial" panose="020B0604020202020204" pitchFamily="34" charset="0"/>
                <a:cs typeface="Arial" panose="020B0604020202020204" pitchFamily="34" charset="0"/>
              </a:rPr>
              <a:t>Every trip starts with a trip plan with a list of stops. Stops have details; the kind of detail depends on the type of stop.</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Stop types include:</a:t>
            </a:r>
          </a:p>
          <a:p>
            <a:pPr marL="0" indent="0">
              <a:buNone/>
            </a:pP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Pickup			 Misc.</a:t>
            </a:r>
          </a:p>
          <a:p>
            <a:pPr marL="0" indent="0">
              <a:buNone/>
            </a:pPr>
            <a:r>
              <a:rPr lang="en-US" sz="1400" dirty="0">
                <a:latin typeface="Arial" panose="020B0604020202020204" pitchFamily="34" charset="0"/>
                <a:cs typeface="Arial" panose="020B0604020202020204" pitchFamily="34" charset="0"/>
              </a:rPr>
              <a:t>	Fuel stop		 Start</a:t>
            </a:r>
          </a:p>
          <a:p>
            <a:pPr marL="0" indent="0">
              <a:buNone/>
            </a:pPr>
            <a:r>
              <a:rPr lang="en-US" sz="1400" dirty="0">
                <a:latin typeface="Arial" panose="020B0604020202020204" pitchFamily="34" charset="0"/>
                <a:cs typeface="Arial" panose="020B0604020202020204" pitchFamily="34" charset="0"/>
              </a:rPr>
              <a:t>	Drop off			 End</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Status indicators include:</a:t>
            </a:r>
          </a:p>
          <a:p>
            <a:pPr marL="0" indent="0">
              <a:buNone/>
            </a:pPr>
            <a:r>
              <a:rPr lang="en-US" sz="1400" dirty="0">
                <a:latin typeface="Arial" panose="020B0604020202020204" pitchFamily="34" charset="0"/>
                <a:cs typeface="Arial" panose="020B0604020202020204" pitchFamily="34" charset="0"/>
              </a:rPr>
              <a:t>	In progress</a:t>
            </a:r>
          </a:p>
          <a:p>
            <a:pPr marL="0" indent="0">
              <a:buNone/>
            </a:pPr>
            <a:r>
              <a:rPr lang="en-US" sz="1400" dirty="0">
                <a:latin typeface="Arial" panose="020B0604020202020204" pitchFamily="34" charset="0"/>
                <a:cs typeface="Arial" panose="020B0604020202020204" pitchFamily="34" charset="0"/>
              </a:rPr>
              <a:t>	Done</a:t>
            </a:r>
          </a:p>
          <a:p>
            <a:pPr marL="0" indent="0">
              <a:buNone/>
            </a:pPr>
            <a:r>
              <a:rPr lang="en-US" sz="1400" dirty="0">
                <a:latin typeface="Arial" panose="020B0604020202020204" pitchFamily="34" charset="0"/>
                <a:cs typeface="Arial" panose="020B0604020202020204" pitchFamily="34" charset="0"/>
              </a:rPr>
              <a:t>	Incomplete</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02440" y="2284806"/>
            <a:ext cx="180547" cy="191600"/>
          </a:xfrm>
          <a:prstGeom prst="rect">
            <a:avLst/>
          </a:prstGeom>
        </p:spPr>
      </p:pic>
      <p:pic>
        <p:nvPicPr>
          <p:cNvPr id="5" name="Content Placeholder 14" descr="110_i_workflow_iconfue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08" y="2563194"/>
            <a:ext cx="180547" cy="19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110_i_workflow_icon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440" y="2857510"/>
            <a:ext cx="180547" cy="19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6191" y="2316738"/>
            <a:ext cx="173058" cy="1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90273" y="2576592"/>
            <a:ext cx="184893" cy="19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273" y="2842228"/>
            <a:ext cx="178059" cy="22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7" descr="110_i_icon_status_progres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9508" y="3601261"/>
            <a:ext cx="191552" cy="20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110_i_icon_don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981" y="3863915"/>
            <a:ext cx="187599" cy="17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110_i_icon_don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508" y="4116372"/>
            <a:ext cx="194686" cy="20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5200" y="755758"/>
            <a:ext cx="2964270" cy="1739772"/>
          </a:xfrm>
          <a:prstGeom prst="rect">
            <a:avLst/>
          </a:prstGeom>
          <a:ln w="3175">
            <a:solidFill>
              <a:schemeClr val="tx1"/>
            </a:solidFill>
          </a:ln>
        </p:spPr>
      </p:pic>
      <p:sp>
        <p:nvSpPr>
          <p:cNvPr id="14" name="TextBox 13"/>
          <p:cNvSpPr txBox="1"/>
          <p:nvPr/>
        </p:nvSpPr>
        <p:spPr>
          <a:xfrm>
            <a:off x="3600893" y="2791918"/>
            <a:ext cx="2362506" cy="738664"/>
          </a:xfrm>
          <a:prstGeom prst="rect">
            <a:avLst/>
          </a:prstGeom>
          <a:noFill/>
        </p:spPr>
        <p:txBody>
          <a:bodyPr wrap="none" rtlCol="0">
            <a:spAutoFit/>
          </a:bodyPr>
          <a:lstStyle/>
          <a:p>
            <a:r>
              <a:rPr lang="en-US" sz="1400" dirty="0">
                <a:solidFill>
                  <a:srgbClr val="6D6E71"/>
                </a:solidFill>
                <a:latin typeface="Arial" panose="020B0604020202020204" pitchFamily="34" charset="0"/>
                <a:cs typeface="Arial" panose="020B0604020202020204" pitchFamily="34" charset="0"/>
              </a:rPr>
              <a:t>To see the details of a stop:</a:t>
            </a:r>
          </a:p>
          <a:p>
            <a:pPr marL="800100" lvl="1" indent="-342900">
              <a:buClr>
                <a:srgbClr val="F8991D"/>
              </a:buClr>
              <a:buFont typeface="+mj-lt"/>
              <a:buAutoNum type="arabicPeriod"/>
            </a:pPr>
            <a:r>
              <a:rPr lang="en-US" sz="1400" dirty="0">
                <a:solidFill>
                  <a:srgbClr val="6D6E71"/>
                </a:solidFill>
                <a:latin typeface="Arial" panose="020B0604020202020204" pitchFamily="34" charset="0"/>
                <a:cs typeface="Arial" panose="020B0604020202020204" pitchFamily="34" charset="0"/>
              </a:rPr>
              <a:t>Tap it to select it.</a:t>
            </a:r>
          </a:p>
          <a:p>
            <a:pPr marL="800100" lvl="1" indent="-342900">
              <a:buClr>
                <a:srgbClr val="F8991D"/>
              </a:buClr>
              <a:buFont typeface="+mj-lt"/>
              <a:buAutoNum type="arabicPeriod"/>
            </a:pPr>
            <a:r>
              <a:rPr lang="en-US" sz="1400" dirty="0">
                <a:solidFill>
                  <a:srgbClr val="6D6E71"/>
                </a:solidFill>
                <a:latin typeface="Arial" panose="020B0604020202020204" pitchFamily="34" charset="0"/>
                <a:cs typeface="Arial" panose="020B0604020202020204" pitchFamily="34" charset="0"/>
              </a:rPr>
              <a:t>Tap Details.</a:t>
            </a:r>
          </a:p>
        </p:txBody>
      </p:sp>
      <p:sp>
        <p:nvSpPr>
          <p:cNvPr id="15" name="Rectangle 14"/>
          <p:cNvSpPr/>
          <p:nvPr/>
        </p:nvSpPr>
        <p:spPr>
          <a:xfrm>
            <a:off x="5994399" y="2209800"/>
            <a:ext cx="436971" cy="266606"/>
          </a:xfrm>
          <a:prstGeom prst="rect">
            <a:avLst/>
          </a:prstGeom>
          <a:noFill/>
          <a:ln w="28575">
            <a:solidFill>
              <a:srgbClr val="F899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251184"/>
      </p:ext>
    </p:extLst>
  </p:cSld>
  <p:clrMapOvr>
    <a:masterClrMapping/>
  </p:clrMapOvr>
</p:sld>
</file>

<file path=ppt/theme/theme1.xml><?xml version="1.0" encoding="utf-8"?>
<a:theme xmlns:a="http://schemas.openxmlformats.org/drawingml/2006/main" name="Omnitrac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B5BFCBC-DD0F-4B17-8955-5C3289B7A209}" vid="{12EC8D47-A404-4848-9D40-0A860FB4D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livery_x0020_Type xmlns="16facac9-d714-4036-a4cf-db7e5cdf7708" xsi:nil="true"/>
    <DCN xmlns="16facac9-d714-4036-a4cf-db7e5cdf7708" xsi:nil="true"/>
    <Archived_x003f_ xmlns="16facac9-d714-4036-a4cf-db7e5cdf7708">false</Archived_x003f_>
    <Audience_x0020_type xmlns="16facac9-d714-4036-a4cf-db7e5cdf7708"/>
    <Platform xmlns="16facac9-d714-4036-a4cf-db7e5cdf7708"/>
    <Comments_x002f_Locations xmlns="16facac9-d714-4036-a4cf-db7e5cdf7708" xsi:nil="true"/>
    <Date xmlns="16facac9-d714-4036-a4cf-db7e5cdf77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C16FFACA6F574DA4751A4BD2ED86C8" ma:contentTypeVersion="13" ma:contentTypeDescription="Create a new document." ma:contentTypeScope="" ma:versionID="e3af5f5f9a88b7cb2dc212eb4850deb1">
  <xsd:schema xmlns:xsd="http://www.w3.org/2001/XMLSchema" xmlns:xs="http://www.w3.org/2001/XMLSchema" xmlns:p="http://schemas.microsoft.com/office/2006/metadata/properties" xmlns:ns2="16facac9-d714-4036-a4cf-db7e5cdf7708" xmlns:ns3="59e31faa-4f02-4403-9d11-8e911673cae6" targetNamespace="http://schemas.microsoft.com/office/2006/metadata/properties" ma:root="true" ma:fieldsID="47b72f7d29a3cb8ea5d2be5da09f1a0c" ns2:_="" ns3:_="">
    <xsd:import namespace="16facac9-d714-4036-a4cf-db7e5cdf7708"/>
    <xsd:import namespace="59e31faa-4f02-4403-9d11-8e911673cae6"/>
    <xsd:element name="properties">
      <xsd:complexType>
        <xsd:sequence>
          <xsd:element name="documentManagement">
            <xsd:complexType>
              <xsd:all>
                <xsd:element ref="ns2:Archived_x003f_" minOccurs="0"/>
                <xsd:element ref="ns2:DCN" minOccurs="0"/>
                <xsd:element ref="ns2:Comments_x002f_Locations" minOccurs="0"/>
                <xsd:element ref="ns2:Delivery_x0020_Type" minOccurs="0"/>
                <xsd:element ref="ns2:Platform" minOccurs="0"/>
                <xsd:element ref="ns3:SharedWithUsers" minOccurs="0"/>
                <xsd:element ref="ns3:SharedWithDetails" minOccurs="0"/>
                <xsd:element ref="ns3:LastSharedByUser" minOccurs="0"/>
                <xsd:element ref="ns3:LastSharedByTime" minOccurs="0"/>
                <xsd:element ref="ns2:Audience_x0020_type" minOccurs="0"/>
                <xsd:element ref="ns2:MediaServiceMetadata" minOccurs="0"/>
                <xsd:element ref="ns2:MediaServiceFastMetadata"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acac9-d714-4036-a4cf-db7e5cdf7708" elementFormDefault="qualified">
    <xsd:import namespace="http://schemas.microsoft.com/office/2006/documentManagement/types"/>
    <xsd:import namespace="http://schemas.microsoft.com/office/infopath/2007/PartnerControls"/>
    <xsd:element name="Archived_x003f_" ma:index="2" nillable="true" ma:displayName="Archived?" ma:default="0" ma:description="Mark YES to hide from default view." ma:internalName="Archived_x003f_">
      <xsd:simpleType>
        <xsd:restriction base="dms:Boolean"/>
      </xsd:simpleType>
    </xsd:element>
    <xsd:element name="DCN" ma:index="3" nillable="true" ma:displayName="DCN" ma:internalName="DCN">
      <xsd:simpleType>
        <xsd:restriction base="dms:Text">
          <xsd:maxLength value="255"/>
        </xsd:restriction>
      </xsd:simpleType>
    </xsd:element>
    <xsd:element name="Comments_x002f_Locations" ma:index="4" nillable="true" ma:displayName="Comments/Locations" ma:internalName="Comments_x002f_Locations">
      <xsd:simpleType>
        <xsd:restriction base="dms:Note">
          <xsd:maxLength value="255"/>
        </xsd:restriction>
      </xsd:simpleType>
    </xsd:element>
    <xsd:element name="Delivery_x0020_Type" ma:index="5" nillable="true" ma:displayName="Delivery Type" ma:format="RadioButtons" ma:internalName="Delivery_x0020_Type">
      <xsd:simpleType>
        <xsd:restriction base="dms:Choice">
          <xsd:enumeration value="Video"/>
          <xsd:enumeration value="Install Guide"/>
          <xsd:enumeration value="User Guide"/>
          <xsd:enumeration value="Setup Guide"/>
          <xsd:enumeration value="Driver Card"/>
          <xsd:enumeration value="Release Notes"/>
          <xsd:enumeration value="Reference"/>
          <xsd:enumeration value="Other"/>
        </xsd:restriction>
      </xsd:simpleType>
    </xsd:element>
    <xsd:element name="Platform" ma:index="6" nillable="true" ma:displayName="Platform" ma:internalName="Platform">
      <xsd:complexType>
        <xsd:complexContent>
          <xsd:extension base="dms:MultiChoice">
            <xsd:sequence>
              <xsd:element name="Value" maxOccurs="unbounded" minOccurs="0" nillable="true">
                <xsd:simpleType>
                  <xsd:restriction base="dms:Choice">
                    <xsd:enumeration value="MCP100"/>
                    <xsd:enumeration value="MCP50"/>
                    <xsd:enumeration value="MCP110"/>
                    <xsd:enumeration value="MCP200"/>
                    <xsd:enumeration value="IVG"/>
                    <xsd:enumeration value="Mobile"/>
                  </xsd:restriction>
                </xsd:simpleType>
              </xsd:element>
            </xsd:sequence>
          </xsd:extension>
        </xsd:complexContent>
      </xsd:complexType>
    </xsd:element>
    <xsd:element name="Audience_x0020_type" ma:index="17" nillable="true" ma:displayName="Audience type" ma:description="Primary audience for this deliverable" ma:internalName="Audience_x0020_type">
      <xsd:complexType>
        <xsd:complexContent>
          <xsd:extension base="dms:MultiChoice">
            <xsd:sequence>
              <xsd:element name="Value" maxOccurs="unbounded" minOccurs="0" nillable="true">
                <xsd:simpleType>
                  <xsd:restriction base="dms:Choice">
                    <xsd:enumeration value="External"/>
                    <xsd:enumeration value="Internal"/>
                  </xsd:restriction>
                </xsd:simpleType>
              </xsd:element>
            </xsd:sequence>
          </xsd:extension>
        </xsd:complexContent>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9e31faa-4f02-4403-9d11-8e911673cae6"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68ADC-009A-42C2-B778-83E0DCB1DC1E}">
  <ds:schemaRefs>
    <ds:schemaRef ds:uri="http://purl.org/dc/elements/1.1/"/>
    <ds:schemaRef ds:uri="66bc6d2d-a953-4f45-9f76-5935b039f2cc"/>
    <ds:schemaRef ds:uri="http://www.w3.org/XML/1998/namespace"/>
    <ds:schemaRef ds:uri="http://schemas.microsoft.com/office/2006/documentManagement/types"/>
    <ds:schemaRef ds:uri="http://purl.org/dc/dcmitype/"/>
    <ds:schemaRef ds:uri="http://schemas.microsoft.com/office/infopath/2007/PartnerControls"/>
    <ds:schemaRef ds:uri="1fa3de5e-fb3b-47c9-bed7-d4b026480b13"/>
    <ds:schemaRef ds:uri="http://schemas.microsoft.com/sharepoint/v4"/>
    <ds:schemaRef ds:uri="http://schemas.openxmlformats.org/package/2006/metadata/core-properties"/>
    <ds:schemaRef ds:uri="http://schemas.microsoft.com/office/2006/metadata/properties"/>
    <ds:schemaRef ds:uri="http://purl.org/dc/terms/"/>
    <ds:schemaRef ds:uri="16facac9-d714-4036-a4cf-db7e5cdf7708"/>
  </ds:schemaRefs>
</ds:datastoreItem>
</file>

<file path=customXml/itemProps2.xml><?xml version="1.0" encoding="utf-8"?>
<ds:datastoreItem xmlns:ds="http://schemas.openxmlformats.org/officeDocument/2006/customXml" ds:itemID="{128AC445-2ACF-45B7-8886-17C92DA8A003}"/>
</file>

<file path=customXml/itemProps3.xml><?xml version="1.0" encoding="utf-8"?>
<ds:datastoreItem xmlns:ds="http://schemas.openxmlformats.org/officeDocument/2006/customXml" ds:itemID="{288C4985-4B50-41D8-B42C-FA4749373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933</TotalTime>
  <Words>1595</Words>
  <Application>Microsoft Office PowerPoint</Application>
  <PresentationFormat>Custom</PresentationFormat>
  <Paragraphs>179</Paragraphs>
  <Slides>20</Slides>
  <Notes>12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PGothic</vt:lpstr>
      <vt:lpstr>Arial</vt:lpstr>
      <vt:lpstr>Avenir Heavy</vt:lpstr>
      <vt:lpstr>Calibri</vt:lpstr>
      <vt:lpstr>Corbel</vt:lpstr>
      <vt:lpstr>Courier New</vt:lpstr>
      <vt:lpstr>Lucida Grande</vt:lpstr>
      <vt:lpstr>Wingdings</vt:lpstr>
      <vt:lpstr>OmnitracsPowerPointTemplate</vt:lpstr>
      <vt:lpstr>To the Instructor</vt:lpstr>
      <vt:lpstr>Instructor Training Checklist: Workflow</vt:lpstr>
      <vt:lpstr>PowerPoint Presentation</vt:lpstr>
      <vt:lpstr>Safety Information</vt:lpstr>
      <vt:lpstr>Goals</vt:lpstr>
      <vt:lpstr>Workflow</vt:lpstr>
      <vt:lpstr>Workflow</vt:lpstr>
      <vt:lpstr>Workflow</vt:lpstr>
      <vt:lpstr>Trip Plan</vt:lpstr>
      <vt:lpstr>Stop Details and Tasks</vt:lpstr>
      <vt:lpstr>Forms</vt:lpstr>
      <vt:lpstr>A Day in the Life Using Workflow</vt:lpstr>
      <vt:lpstr>A Day in the Life Using Workflow</vt:lpstr>
      <vt:lpstr>A Day in the Life: Trip Plan</vt:lpstr>
      <vt:lpstr>A Day in the Life: Trip Plan</vt:lpstr>
      <vt:lpstr>A Day in the Life: Trip Plan</vt:lpstr>
      <vt:lpstr>A Day in the Life: Workflow Messages</vt:lpstr>
      <vt:lpstr>A Day in the Life: History</vt:lpstr>
      <vt:lpstr>A Day in the Life: History</vt:lpstr>
      <vt:lpstr>IVG Driver Training</vt:lpstr>
    </vt:vector>
  </TitlesOfParts>
  <Company>Agency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the Instructor</dc:title>
  <dc:creator>Brady, Lisa</dc:creator>
  <cp:lastModifiedBy>Soffe, Leann</cp:lastModifiedBy>
  <cp:revision>33</cp:revision>
  <cp:lastPrinted>2015-07-21T21:21:11Z</cp:lastPrinted>
  <dcterms:created xsi:type="dcterms:W3CDTF">2015-07-30T17:18:00Z</dcterms:created>
  <dcterms:modified xsi:type="dcterms:W3CDTF">2018-02-09T16:38:21Z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0x01010051C16FFACA6F574DA4751A4BD2ED86C8</vt:lpwstr>
  </property>
  <property fmtid="{D5CDD505-2E9C-101B-9397-08002B2CF9AE}" pid="3" name="_dlc_DocIdItemGuid">
    <vt:lpwstr>cb97a05a-de44-4d40-ad41-0ee736bc74bc</vt:lpwstr>
  </property>
</Properties>
</file>